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61" r:id="rId6"/>
    <p:sldMasterId id="2147483674" r:id="rId7"/>
    <p:sldMasterId id="2147483691" r:id="rId8"/>
  </p:sldMasterIdLst>
  <p:notesMasterIdLst>
    <p:notesMasterId r:id="rId47"/>
  </p:notesMasterIdLst>
  <p:sldIdLst>
    <p:sldId id="278" r:id="rId9"/>
    <p:sldId id="258" r:id="rId10"/>
    <p:sldId id="365" r:id="rId11"/>
    <p:sldId id="314" r:id="rId12"/>
    <p:sldId id="259" r:id="rId13"/>
    <p:sldId id="298" r:id="rId14"/>
    <p:sldId id="299" r:id="rId15"/>
    <p:sldId id="300" r:id="rId16"/>
    <p:sldId id="260" r:id="rId17"/>
    <p:sldId id="305" r:id="rId18"/>
    <p:sldId id="261" r:id="rId19"/>
    <p:sldId id="301" r:id="rId20"/>
    <p:sldId id="303" r:id="rId21"/>
    <p:sldId id="302" r:id="rId22"/>
    <p:sldId id="262" r:id="rId23"/>
    <p:sldId id="304" r:id="rId24"/>
    <p:sldId id="287" r:id="rId25"/>
    <p:sldId id="263" r:id="rId26"/>
    <p:sldId id="308" r:id="rId27"/>
    <p:sldId id="257" r:id="rId28"/>
    <p:sldId id="286" r:id="rId29"/>
    <p:sldId id="266" r:id="rId30"/>
    <p:sldId id="267" r:id="rId31"/>
    <p:sldId id="268" r:id="rId32"/>
    <p:sldId id="269" r:id="rId33"/>
    <p:sldId id="281" r:id="rId34"/>
    <p:sldId id="271" r:id="rId35"/>
    <p:sldId id="379" r:id="rId36"/>
    <p:sldId id="273" r:id="rId37"/>
    <p:sldId id="306" r:id="rId38"/>
    <p:sldId id="307" r:id="rId39"/>
    <p:sldId id="377" r:id="rId40"/>
    <p:sldId id="371" r:id="rId41"/>
    <p:sldId id="376" r:id="rId42"/>
    <p:sldId id="311" r:id="rId43"/>
    <p:sldId id="329" r:id="rId44"/>
    <p:sldId id="289" r:id="rId45"/>
    <p:sldId id="294"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A0"/>
    <a:srgbClr val="F6A7CF"/>
    <a:srgbClr val="FF0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915CA-A150-0D8C-5F96-84AF4DCDA5CC}" v="1" dt="2023-09-18T12:21:04.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8"/>
  </p:normalViewPr>
  <p:slideViewPr>
    <p:cSldViewPr snapToGrid="0">
      <p:cViewPr varScale="1">
        <p:scale>
          <a:sx n="115" d="100"/>
          <a:sy n="115" d="100"/>
        </p:scale>
        <p:origin x="132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t Hart" userId="S::f.hart@msa.nl::e9295e5c-9de6-4a7f-b57d-357dff931f56" providerId="AD" clId="Web-{645915CA-A150-0D8C-5F96-84AF4DCDA5CC}"/>
    <pc:docChg chg="delSld">
      <pc:chgData name="Frank 't Hart" userId="S::f.hart@msa.nl::e9295e5c-9de6-4a7f-b57d-357dff931f56" providerId="AD" clId="Web-{645915CA-A150-0D8C-5F96-84AF4DCDA5CC}" dt="2023-09-18T12:21:04.974" v="0"/>
      <pc:docMkLst>
        <pc:docMk/>
      </pc:docMkLst>
      <pc:sldChg chg="del">
        <pc:chgData name="Frank 't Hart" userId="S::f.hart@msa.nl::e9295e5c-9de6-4a7f-b57d-357dff931f56" providerId="AD" clId="Web-{645915CA-A150-0D8C-5F96-84AF4DCDA5CC}" dt="2023-09-18T12:21:04.974" v="0"/>
        <pc:sldMkLst>
          <pc:docMk/>
          <pc:sldMk cId="4137774373" sldId="378"/>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www.mbostart.nl/" TargetMode="External"/><Relationship Id="rId1" Type="http://schemas.openxmlformats.org/officeDocument/2006/relationships/hyperlink" Target="mailto:m.gefken@msa.n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mbostart.nl/" TargetMode="External"/><Relationship Id="rId1" Type="http://schemas.openxmlformats.org/officeDocument/2006/relationships/hyperlink" Target="mailto:m.gefken@msa.n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6576B-2C29-431B-8D6E-4D9A0A367E3F}"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14C796F9-A593-4FA2-A5C3-D4C1DC1A59BB}">
      <dgm:prSet/>
      <dgm:spPr>
        <a:solidFill>
          <a:schemeClr val="accent3">
            <a:lumMod val="75000"/>
          </a:schemeClr>
        </a:solidFill>
      </dgm:spPr>
      <dgm:t>
        <a:bodyPr/>
        <a:lstStyle/>
        <a:p>
          <a:r>
            <a:rPr lang="nl-NL" sz="3200" dirty="0"/>
            <a:t>Vervolgkeuze havo/mbo</a:t>
          </a:r>
          <a:endParaRPr lang="en-US" sz="3200" dirty="0"/>
        </a:p>
      </dgm:t>
    </dgm:pt>
    <dgm:pt modelId="{59C25B1A-CAE8-4DFC-A5FA-073E01DEBFED}" type="parTrans" cxnId="{EBE172D5-2751-4966-8BF0-652077B0FF0B}">
      <dgm:prSet/>
      <dgm:spPr/>
      <dgm:t>
        <a:bodyPr/>
        <a:lstStyle/>
        <a:p>
          <a:endParaRPr lang="en-US"/>
        </a:p>
      </dgm:t>
    </dgm:pt>
    <dgm:pt modelId="{C7BC0D09-D794-4CAF-AFC9-247A720A786F}" type="sibTrans" cxnId="{EBE172D5-2751-4966-8BF0-652077B0FF0B}">
      <dgm:prSet/>
      <dgm:spPr/>
      <dgm:t>
        <a:bodyPr/>
        <a:lstStyle/>
        <a:p>
          <a:endParaRPr lang="en-US"/>
        </a:p>
      </dgm:t>
    </dgm:pt>
    <dgm:pt modelId="{AA0A94CA-0699-4AF4-847A-0ADBB39EF806}">
      <dgm:prSet custT="1"/>
      <dgm:spPr>
        <a:solidFill>
          <a:schemeClr val="accent3">
            <a:lumMod val="75000"/>
          </a:schemeClr>
        </a:solidFill>
      </dgm:spPr>
      <dgm:t>
        <a:bodyPr/>
        <a:lstStyle/>
        <a:p>
          <a:r>
            <a:rPr lang="nl-NL" sz="2400" dirty="0"/>
            <a:t>Speciaal LOB-uur</a:t>
          </a:r>
          <a:endParaRPr lang="en-US" sz="2400" dirty="0"/>
        </a:p>
      </dgm:t>
    </dgm:pt>
    <dgm:pt modelId="{247BC8CC-585D-486C-9348-386FC79E676E}" type="parTrans" cxnId="{13F3C903-141A-4AC0-BF13-90DE873973DA}">
      <dgm:prSet/>
      <dgm:spPr/>
      <dgm:t>
        <a:bodyPr/>
        <a:lstStyle/>
        <a:p>
          <a:endParaRPr lang="en-US"/>
        </a:p>
      </dgm:t>
    </dgm:pt>
    <dgm:pt modelId="{F791D311-CFC6-4771-8A68-5A6DDC9E954E}" type="sibTrans" cxnId="{13F3C903-141A-4AC0-BF13-90DE873973DA}">
      <dgm:prSet/>
      <dgm:spPr/>
      <dgm:t>
        <a:bodyPr/>
        <a:lstStyle/>
        <a:p>
          <a:endParaRPr lang="en-US"/>
        </a:p>
      </dgm:t>
    </dgm:pt>
    <dgm:pt modelId="{23A383F4-A969-4146-AB99-C73B2DB5D77B}">
      <dgm:prSet custT="1"/>
      <dgm:spPr>
        <a:solidFill>
          <a:schemeClr val="accent3">
            <a:lumMod val="75000"/>
          </a:schemeClr>
        </a:solidFill>
      </dgm:spPr>
      <dgm:t>
        <a:bodyPr/>
        <a:lstStyle/>
        <a:p>
          <a:r>
            <a:rPr lang="nl-NL" sz="2400" dirty="0"/>
            <a:t>Decaan: Maureen Gefken </a:t>
          </a:r>
          <a:r>
            <a:rPr lang="nl-NL" sz="1600" dirty="0"/>
            <a:t>(</a:t>
          </a:r>
          <a:r>
            <a:rPr lang="nl-NL" sz="1600" dirty="0">
              <a:hlinkClick xmlns:r="http://schemas.openxmlformats.org/officeDocument/2006/relationships" r:id="rId1"/>
            </a:rPr>
            <a:t>m.gefken@msa.nl</a:t>
          </a:r>
          <a:r>
            <a:rPr lang="nl-NL" sz="1600" dirty="0"/>
            <a:t>)</a:t>
          </a:r>
          <a:endParaRPr lang="en-US" sz="1600" dirty="0"/>
        </a:p>
      </dgm:t>
    </dgm:pt>
    <dgm:pt modelId="{A4CE2CB0-E2BB-42D6-8F00-D7C0D315CE04}" type="parTrans" cxnId="{023BA5EB-3F85-43AA-A17A-31BEE7FDD2A2}">
      <dgm:prSet/>
      <dgm:spPr/>
      <dgm:t>
        <a:bodyPr/>
        <a:lstStyle/>
        <a:p>
          <a:endParaRPr lang="en-US"/>
        </a:p>
      </dgm:t>
    </dgm:pt>
    <dgm:pt modelId="{1E94FDBD-FDD5-459F-94C3-0D8B46270C03}" type="sibTrans" cxnId="{023BA5EB-3F85-43AA-A17A-31BEE7FDD2A2}">
      <dgm:prSet/>
      <dgm:spPr/>
      <dgm:t>
        <a:bodyPr/>
        <a:lstStyle/>
        <a:p>
          <a:endParaRPr lang="en-US"/>
        </a:p>
      </dgm:t>
    </dgm:pt>
    <dgm:pt modelId="{CD5BB2F1-65DA-462E-8C68-08E9A1BCF338}">
      <dgm:prSet custT="1"/>
      <dgm:spPr>
        <a:solidFill>
          <a:schemeClr val="accent3">
            <a:lumMod val="75000"/>
          </a:schemeClr>
        </a:solidFill>
      </dgm:spPr>
      <dgm:t>
        <a:bodyPr/>
        <a:lstStyle/>
        <a:p>
          <a:r>
            <a:rPr lang="nl-NL" sz="2400" dirty="0"/>
            <a:t>Bezoek open dagen! </a:t>
          </a:r>
          <a:r>
            <a:rPr lang="nl-NL" sz="2400" dirty="0">
              <a:hlinkClick xmlns:r="http://schemas.openxmlformats.org/officeDocument/2006/relationships" r:id="rId2"/>
            </a:rPr>
            <a:t>www.mbostart.nl</a:t>
          </a:r>
          <a:r>
            <a:rPr lang="nl-NL" sz="2400" dirty="0"/>
            <a:t> </a:t>
          </a:r>
          <a:endParaRPr lang="en-US" sz="2400" dirty="0"/>
        </a:p>
      </dgm:t>
    </dgm:pt>
    <dgm:pt modelId="{758AB8AD-45D0-491C-B283-A671C1001E93}" type="parTrans" cxnId="{8CE35612-CFAF-4866-8C60-441B77FF847D}">
      <dgm:prSet/>
      <dgm:spPr/>
      <dgm:t>
        <a:bodyPr/>
        <a:lstStyle/>
        <a:p>
          <a:endParaRPr lang="en-US"/>
        </a:p>
      </dgm:t>
    </dgm:pt>
    <dgm:pt modelId="{D92CEA68-3A02-40D3-B622-0E23F5F2727D}" type="sibTrans" cxnId="{8CE35612-CFAF-4866-8C60-441B77FF847D}">
      <dgm:prSet/>
      <dgm:spPr/>
      <dgm:t>
        <a:bodyPr/>
        <a:lstStyle/>
        <a:p>
          <a:endParaRPr lang="en-US"/>
        </a:p>
      </dgm:t>
    </dgm:pt>
    <dgm:pt modelId="{41E075A5-1215-4399-AD74-B35DCD806572}">
      <dgm:prSet custT="1"/>
      <dgm:spPr>
        <a:solidFill>
          <a:schemeClr val="accent3">
            <a:lumMod val="75000"/>
          </a:schemeClr>
        </a:solidFill>
      </dgm:spPr>
      <dgm:t>
        <a:bodyPr/>
        <a:lstStyle/>
        <a:p>
          <a:r>
            <a:rPr lang="nl-NL" sz="2400" dirty="0"/>
            <a:t>van oktober t/m maart</a:t>
          </a:r>
          <a:endParaRPr lang="en-US" sz="2400" dirty="0"/>
        </a:p>
      </dgm:t>
    </dgm:pt>
    <dgm:pt modelId="{C5CF58FA-3FFE-4572-BD72-E2EA352F7E74}" type="parTrans" cxnId="{4DA235B6-A88F-49A5-9B5A-3AC8DB6281BD}">
      <dgm:prSet/>
      <dgm:spPr/>
      <dgm:t>
        <a:bodyPr/>
        <a:lstStyle/>
        <a:p>
          <a:endParaRPr lang="en-US"/>
        </a:p>
      </dgm:t>
    </dgm:pt>
    <dgm:pt modelId="{C21AE8A3-BF09-4A65-93E6-F3E6C01012B7}" type="sibTrans" cxnId="{4DA235B6-A88F-49A5-9B5A-3AC8DB6281BD}">
      <dgm:prSet/>
      <dgm:spPr/>
      <dgm:t>
        <a:bodyPr/>
        <a:lstStyle/>
        <a:p>
          <a:endParaRPr lang="en-US"/>
        </a:p>
      </dgm:t>
    </dgm:pt>
    <dgm:pt modelId="{28F24465-2C76-4BA6-8C8E-603968E37391}">
      <dgm:prSet custT="1"/>
      <dgm:spPr>
        <a:solidFill>
          <a:schemeClr val="accent3">
            <a:lumMod val="75000"/>
          </a:schemeClr>
        </a:solidFill>
      </dgm:spPr>
      <dgm:t>
        <a:bodyPr/>
        <a:lstStyle/>
        <a:p>
          <a:r>
            <a:rPr lang="nl-NL" sz="2400" dirty="0"/>
            <a:t>Inschrijven op een mbo is </a:t>
          </a:r>
          <a:r>
            <a:rPr lang="nl-NL" sz="2400" i="1" dirty="0"/>
            <a:t>verplicht voor iedereen  </a:t>
          </a:r>
          <a:r>
            <a:rPr lang="nl-NL" sz="2400" dirty="0">
              <a:sym typeface="Wingdings" panose="05000000000000000000" pitchFamily="2" charset="2"/>
            </a:rPr>
            <a:t></a:t>
          </a:r>
          <a:r>
            <a:rPr lang="nl-NL" sz="2400" dirty="0"/>
            <a:t> voor 1 april 2024!!</a:t>
          </a:r>
          <a:endParaRPr lang="en-US" sz="2400" dirty="0"/>
        </a:p>
      </dgm:t>
    </dgm:pt>
    <dgm:pt modelId="{7DEE0BBD-18ED-4B92-90DF-013C8526910D}" type="parTrans" cxnId="{23D34C4D-BEE5-4176-BEE2-4CA73EEBA199}">
      <dgm:prSet/>
      <dgm:spPr/>
      <dgm:t>
        <a:bodyPr/>
        <a:lstStyle/>
        <a:p>
          <a:endParaRPr lang="en-US"/>
        </a:p>
      </dgm:t>
    </dgm:pt>
    <dgm:pt modelId="{F421F5A6-B5EA-4A23-B284-39F888B66145}" type="sibTrans" cxnId="{23D34C4D-BEE5-4176-BEE2-4CA73EEBA199}">
      <dgm:prSet/>
      <dgm:spPr/>
      <dgm:t>
        <a:bodyPr/>
        <a:lstStyle/>
        <a:p>
          <a:endParaRPr lang="en-US"/>
        </a:p>
      </dgm:t>
    </dgm:pt>
    <dgm:pt modelId="{E58D0582-303E-4F29-BDD1-3C690A95DCD7}">
      <dgm:prSet custT="1"/>
      <dgm:spPr>
        <a:solidFill>
          <a:schemeClr val="accent3">
            <a:lumMod val="75000"/>
          </a:schemeClr>
        </a:solidFill>
      </dgm:spPr>
      <dgm:t>
        <a:bodyPr/>
        <a:lstStyle/>
        <a:p>
          <a:r>
            <a:rPr lang="nl-NL" sz="2400" dirty="0"/>
            <a:t>Schrijf voor meerdere opleidingen in, ook als je naar de havo wilt. </a:t>
          </a:r>
          <a:endParaRPr lang="en-US" sz="2400" dirty="0"/>
        </a:p>
      </dgm:t>
    </dgm:pt>
    <dgm:pt modelId="{A99B125A-1ED5-4CAC-982B-47D77FE8284C}" type="parTrans" cxnId="{A641220F-1024-41A0-A9B0-B48AC712A5C7}">
      <dgm:prSet/>
      <dgm:spPr/>
      <dgm:t>
        <a:bodyPr/>
        <a:lstStyle/>
        <a:p>
          <a:endParaRPr lang="en-US"/>
        </a:p>
      </dgm:t>
    </dgm:pt>
    <dgm:pt modelId="{AB16B58C-FF9B-4E8D-838B-65DA5C3EDFD3}" type="sibTrans" cxnId="{A641220F-1024-41A0-A9B0-B48AC712A5C7}">
      <dgm:prSet/>
      <dgm:spPr/>
      <dgm:t>
        <a:bodyPr/>
        <a:lstStyle/>
        <a:p>
          <a:endParaRPr lang="en-US"/>
        </a:p>
      </dgm:t>
    </dgm:pt>
    <dgm:pt modelId="{D682CF67-EB8A-4CDA-A167-2C7C15F75B27}">
      <dgm:prSet custT="1"/>
      <dgm:spPr>
        <a:solidFill>
          <a:schemeClr val="accent3">
            <a:lumMod val="75000"/>
          </a:schemeClr>
        </a:solidFill>
      </dgm:spPr>
      <dgm:t>
        <a:bodyPr/>
        <a:lstStyle/>
        <a:p>
          <a:r>
            <a:rPr lang="nl-NL" sz="2400" dirty="0"/>
            <a:t>Let goed op toelatingseisen.</a:t>
          </a:r>
          <a:endParaRPr lang="en-US" sz="2400" dirty="0"/>
        </a:p>
      </dgm:t>
    </dgm:pt>
    <dgm:pt modelId="{86DB0953-CB62-412B-9339-A511D4BDC38C}" type="parTrans" cxnId="{D3FC1D3C-28D8-4C7E-B938-FA0F92495800}">
      <dgm:prSet/>
      <dgm:spPr/>
      <dgm:t>
        <a:bodyPr/>
        <a:lstStyle/>
        <a:p>
          <a:endParaRPr lang="en-US"/>
        </a:p>
      </dgm:t>
    </dgm:pt>
    <dgm:pt modelId="{21AF1863-0325-42C5-AECF-FB2E47FADE5A}" type="sibTrans" cxnId="{D3FC1D3C-28D8-4C7E-B938-FA0F92495800}">
      <dgm:prSet/>
      <dgm:spPr/>
      <dgm:t>
        <a:bodyPr/>
        <a:lstStyle/>
        <a:p>
          <a:endParaRPr lang="en-US"/>
        </a:p>
      </dgm:t>
    </dgm:pt>
    <dgm:pt modelId="{816A699A-8942-4B4C-9B62-2710E22C9412}">
      <dgm:prSet custT="1"/>
      <dgm:spPr>
        <a:solidFill>
          <a:schemeClr val="accent3">
            <a:lumMod val="75000"/>
          </a:schemeClr>
        </a:solidFill>
      </dgm:spPr>
      <dgm:t>
        <a:bodyPr/>
        <a:lstStyle/>
        <a:p>
          <a:endParaRPr lang="en-US" sz="2400" dirty="0"/>
        </a:p>
      </dgm:t>
    </dgm:pt>
    <dgm:pt modelId="{EEB11BA3-366C-45C8-A06A-6FAD9B5435C2}" type="parTrans" cxnId="{D337806B-64AE-4C89-9E8C-0EB605F96B68}">
      <dgm:prSet/>
      <dgm:spPr/>
      <dgm:t>
        <a:bodyPr/>
        <a:lstStyle/>
        <a:p>
          <a:endParaRPr lang="nl-NL"/>
        </a:p>
      </dgm:t>
    </dgm:pt>
    <dgm:pt modelId="{41DF1BF4-1795-47E2-96E7-7DB4A3C9348E}" type="sibTrans" cxnId="{D337806B-64AE-4C89-9E8C-0EB605F96B68}">
      <dgm:prSet/>
      <dgm:spPr/>
      <dgm:t>
        <a:bodyPr/>
        <a:lstStyle/>
        <a:p>
          <a:endParaRPr lang="nl-NL"/>
        </a:p>
      </dgm:t>
    </dgm:pt>
    <dgm:pt modelId="{16F0D42D-772B-4C24-B20F-01516AF4026F}" type="pres">
      <dgm:prSet presAssocID="{A2E6576B-2C29-431B-8D6E-4D9A0A367E3F}" presName="diagram" presStyleCnt="0">
        <dgm:presLayoutVars>
          <dgm:dir/>
          <dgm:resizeHandles/>
        </dgm:presLayoutVars>
      </dgm:prSet>
      <dgm:spPr/>
    </dgm:pt>
    <dgm:pt modelId="{BF94FDD5-B7C2-4C3C-A2E3-0FC6017E8382}" type="pres">
      <dgm:prSet presAssocID="{14C796F9-A593-4FA2-A5C3-D4C1DC1A59BB}" presName="firstNode" presStyleLbl="node1" presStyleIdx="0" presStyleCnt="1" custScaleX="128152">
        <dgm:presLayoutVars>
          <dgm:bulletEnabled val="1"/>
        </dgm:presLayoutVars>
      </dgm:prSet>
      <dgm:spPr/>
    </dgm:pt>
  </dgm:ptLst>
  <dgm:cxnLst>
    <dgm:cxn modelId="{13F3C903-141A-4AC0-BF13-90DE873973DA}" srcId="{14C796F9-A593-4FA2-A5C3-D4C1DC1A59BB}" destId="{AA0A94CA-0699-4AF4-847A-0ADBB39EF806}" srcOrd="0" destOrd="0" parTransId="{247BC8CC-585D-486C-9348-386FC79E676E}" sibTransId="{F791D311-CFC6-4771-8A68-5A6DDC9E954E}"/>
    <dgm:cxn modelId="{A641220F-1024-41A0-A9B0-B48AC712A5C7}" srcId="{14C796F9-A593-4FA2-A5C3-D4C1DC1A59BB}" destId="{E58D0582-303E-4F29-BDD1-3C690A95DCD7}" srcOrd="5" destOrd="0" parTransId="{A99B125A-1ED5-4CAC-982B-47D77FE8284C}" sibTransId="{AB16B58C-FF9B-4E8D-838B-65DA5C3EDFD3}"/>
    <dgm:cxn modelId="{8CE35612-CFAF-4866-8C60-441B77FF847D}" srcId="{14C796F9-A593-4FA2-A5C3-D4C1DC1A59BB}" destId="{CD5BB2F1-65DA-462E-8C68-08E9A1BCF338}" srcOrd="2" destOrd="0" parTransId="{758AB8AD-45D0-491C-B283-A671C1001E93}" sibTransId="{D92CEA68-3A02-40D3-B622-0E23F5F2727D}"/>
    <dgm:cxn modelId="{B9F2C42F-30CD-4F52-BD9E-6F5D4E9C14D9}" type="presOf" srcId="{E58D0582-303E-4F29-BDD1-3C690A95DCD7}" destId="{BF94FDD5-B7C2-4C3C-A2E3-0FC6017E8382}" srcOrd="0" destOrd="7" presId="urn:microsoft.com/office/officeart/2005/8/layout/bProcess2"/>
    <dgm:cxn modelId="{D3FC1D3C-28D8-4C7E-B938-FA0F92495800}" srcId="{14C796F9-A593-4FA2-A5C3-D4C1DC1A59BB}" destId="{D682CF67-EB8A-4CDA-A167-2C7C15F75B27}" srcOrd="6" destOrd="0" parTransId="{86DB0953-CB62-412B-9339-A511D4BDC38C}" sibTransId="{21AF1863-0325-42C5-AECF-FB2E47FADE5A}"/>
    <dgm:cxn modelId="{52CC6648-C4B9-4F5A-AC15-12FF63F861D0}" type="presOf" srcId="{CD5BB2F1-65DA-462E-8C68-08E9A1BCF338}" destId="{BF94FDD5-B7C2-4C3C-A2E3-0FC6017E8382}" srcOrd="0" destOrd="3" presId="urn:microsoft.com/office/officeart/2005/8/layout/bProcess2"/>
    <dgm:cxn modelId="{A329FC49-6D6C-4D50-A4DE-9693AA70F079}" type="presOf" srcId="{28F24465-2C76-4BA6-8C8E-603968E37391}" destId="{BF94FDD5-B7C2-4C3C-A2E3-0FC6017E8382}" srcOrd="0" destOrd="6" presId="urn:microsoft.com/office/officeart/2005/8/layout/bProcess2"/>
    <dgm:cxn modelId="{D337806B-64AE-4C89-9E8C-0EB605F96B68}" srcId="{14C796F9-A593-4FA2-A5C3-D4C1DC1A59BB}" destId="{816A699A-8942-4B4C-9B62-2710E22C9412}" srcOrd="3" destOrd="0" parTransId="{EEB11BA3-366C-45C8-A06A-6FAD9B5435C2}" sibTransId="{41DF1BF4-1795-47E2-96E7-7DB4A3C9348E}"/>
    <dgm:cxn modelId="{23D34C4D-BEE5-4176-BEE2-4CA73EEBA199}" srcId="{14C796F9-A593-4FA2-A5C3-D4C1DC1A59BB}" destId="{28F24465-2C76-4BA6-8C8E-603968E37391}" srcOrd="4" destOrd="0" parTransId="{7DEE0BBD-18ED-4B92-90DF-013C8526910D}" sibTransId="{F421F5A6-B5EA-4A23-B284-39F888B66145}"/>
    <dgm:cxn modelId="{7AED9A7E-E08F-42C1-B749-69C880F6E366}" type="presOf" srcId="{A2E6576B-2C29-431B-8D6E-4D9A0A367E3F}" destId="{16F0D42D-772B-4C24-B20F-01516AF4026F}" srcOrd="0" destOrd="0" presId="urn:microsoft.com/office/officeart/2005/8/layout/bProcess2"/>
    <dgm:cxn modelId="{69D9C39B-64DE-48C5-8A2B-6357DA687935}" type="presOf" srcId="{14C796F9-A593-4FA2-A5C3-D4C1DC1A59BB}" destId="{BF94FDD5-B7C2-4C3C-A2E3-0FC6017E8382}" srcOrd="0" destOrd="0" presId="urn:microsoft.com/office/officeart/2005/8/layout/bProcess2"/>
    <dgm:cxn modelId="{02552E9F-5053-477C-BB9E-135D33685B49}" type="presOf" srcId="{816A699A-8942-4B4C-9B62-2710E22C9412}" destId="{BF94FDD5-B7C2-4C3C-A2E3-0FC6017E8382}" srcOrd="0" destOrd="5" presId="urn:microsoft.com/office/officeart/2005/8/layout/bProcess2"/>
    <dgm:cxn modelId="{4DA235B6-A88F-49A5-9B5A-3AC8DB6281BD}" srcId="{CD5BB2F1-65DA-462E-8C68-08E9A1BCF338}" destId="{41E075A5-1215-4399-AD74-B35DCD806572}" srcOrd="0" destOrd="0" parTransId="{C5CF58FA-3FFE-4572-BD72-E2EA352F7E74}" sibTransId="{C21AE8A3-BF09-4A65-93E6-F3E6C01012B7}"/>
    <dgm:cxn modelId="{05B220C9-70FC-4891-BD05-E9C93F3CE4A9}" type="presOf" srcId="{23A383F4-A969-4146-AB99-C73B2DB5D77B}" destId="{BF94FDD5-B7C2-4C3C-A2E3-0FC6017E8382}" srcOrd="0" destOrd="2" presId="urn:microsoft.com/office/officeart/2005/8/layout/bProcess2"/>
    <dgm:cxn modelId="{EBE172D5-2751-4966-8BF0-652077B0FF0B}" srcId="{A2E6576B-2C29-431B-8D6E-4D9A0A367E3F}" destId="{14C796F9-A593-4FA2-A5C3-D4C1DC1A59BB}" srcOrd="0" destOrd="0" parTransId="{59C25B1A-CAE8-4DFC-A5FA-073E01DEBFED}" sibTransId="{C7BC0D09-D794-4CAF-AFC9-247A720A786F}"/>
    <dgm:cxn modelId="{0B83EDD9-21BA-477E-9E66-625300BF9391}" type="presOf" srcId="{41E075A5-1215-4399-AD74-B35DCD806572}" destId="{BF94FDD5-B7C2-4C3C-A2E3-0FC6017E8382}" srcOrd="0" destOrd="4" presId="urn:microsoft.com/office/officeart/2005/8/layout/bProcess2"/>
    <dgm:cxn modelId="{460943E9-0D50-41C9-A455-E5A70740F1A2}" type="presOf" srcId="{AA0A94CA-0699-4AF4-847A-0ADBB39EF806}" destId="{BF94FDD5-B7C2-4C3C-A2E3-0FC6017E8382}" srcOrd="0" destOrd="1" presId="urn:microsoft.com/office/officeart/2005/8/layout/bProcess2"/>
    <dgm:cxn modelId="{023BA5EB-3F85-43AA-A17A-31BEE7FDD2A2}" srcId="{14C796F9-A593-4FA2-A5C3-D4C1DC1A59BB}" destId="{23A383F4-A969-4146-AB99-C73B2DB5D77B}" srcOrd="1" destOrd="0" parTransId="{A4CE2CB0-E2BB-42D6-8F00-D7C0D315CE04}" sibTransId="{1E94FDBD-FDD5-459F-94C3-0D8B46270C03}"/>
    <dgm:cxn modelId="{DA6093EC-E6FA-4503-AD8E-3CADC937E84C}" type="presOf" srcId="{D682CF67-EB8A-4CDA-A167-2C7C15F75B27}" destId="{BF94FDD5-B7C2-4C3C-A2E3-0FC6017E8382}" srcOrd="0" destOrd="8" presId="urn:microsoft.com/office/officeart/2005/8/layout/bProcess2"/>
    <dgm:cxn modelId="{8092AE4D-7371-49D5-811E-1D4AD7C38F93}" type="presParOf" srcId="{16F0D42D-772B-4C24-B20F-01516AF4026F}" destId="{BF94FDD5-B7C2-4C3C-A2E3-0FC6017E8382}" srcOrd="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4FDD5-B7C2-4C3C-A2E3-0FC6017E8382}">
      <dsp:nvSpPr>
        <dsp:cNvPr id="0" name=""/>
        <dsp:cNvSpPr/>
      </dsp:nvSpPr>
      <dsp:spPr>
        <a:xfrm>
          <a:off x="15678" y="3239"/>
          <a:ext cx="8180498" cy="6383434"/>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1422400">
            <a:lnSpc>
              <a:spcPct val="90000"/>
            </a:lnSpc>
            <a:spcBef>
              <a:spcPct val="0"/>
            </a:spcBef>
            <a:spcAft>
              <a:spcPct val="35000"/>
            </a:spcAft>
            <a:buNone/>
          </a:pPr>
          <a:r>
            <a:rPr lang="nl-NL" sz="3200" kern="1200" dirty="0"/>
            <a:t>Vervolgkeuze havo/mbo</a:t>
          </a:r>
          <a:endParaRPr lang="en-US" sz="3200" kern="1200" dirty="0"/>
        </a:p>
        <a:p>
          <a:pPr marL="228600" lvl="1" indent="-228600" algn="l" defTabSz="1066800">
            <a:lnSpc>
              <a:spcPct val="90000"/>
            </a:lnSpc>
            <a:spcBef>
              <a:spcPct val="0"/>
            </a:spcBef>
            <a:spcAft>
              <a:spcPct val="15000"/>
            </a:spcAft>
            <a:buChar char="•"/>
          </a:pPr>
          <a:r>
            <a:rPr lang="nl-NL" sz="2400" kern="1200" dirty="0"/>
            <a:t>Speciaal LOB-uur</a:t>
          </a:r>
          <a:endParaRPr lang="en-US" sz="2400" kern="1200" dirty="0"/>
        </a:p>
        <a:p>
          <a:pPr marL="228600" lvl="1" indent="-228600" algn="l" defTabSz="1066800">
            <a:lnSpc>
              <a:spcPct val="90000"/>
            </a:lnSpc>
            <a:spcBef>
              <a:spcPct val="0"/>
            </a:spcBef>
            <a:spcAft>
              <a:spcPct val="15000"/>
            </a:spcAft>
            <a:buChar char="•"/>
          </a:pPr>
          <a:r>
            <a:rPr lang="nl-NL" sz="2400" kern="1200" dirty="0"/>
            <a:t>Decaan: Maureen Gefken </a:t>
          </a:r>
          <a:r>
            <a:rPr lang="nl-NL" sz="1600" kern="1200" dirty="0"/>
            <a:t>(</a:t>
          </a:r>
          <a:r>
            <a:rPr lang="nl-NL" sz="1600" kern="1200" dirty="0">
              <a:hlinkClick xmlns:r="http://schemas.openxmlformats.org/officeDocument/2006/relationships" r:id="rId1"/>
            </a:rPr>
            <a:t>m.gefken@msa.nl</a:t>
          </a:r>
          <a:r>
            <a:rPr lang="nl-NL" sz="1600" kern="1200" dirty="0"/>
            <a:t>)</a:t>
          </a:r>
          <a:endParaRPr lang="en-US" sz="1600" kern="1200" dirty="0"/>
        </a:p>
        <a:p>
          <a:pPr marL="228600" lvl="1" indent="-228600" algn="l" defTabSz="1066800">
            <a:lnSpc>
              <a:spcPct val="90000"/>
            </a:lnSpc>
            <a:spcBef>
              <a:spcPct val="0"/>
            </a:spcBef>
            <a:spcAft>
              <a:spcPct val="15000"/>
            </a:spcAft>
            <a:buChar char="•"/>
          </a:pPr>
          <a:r>
            <a:rPr lang="nl-NL" sz="2400" kern="1200" dirty="0"/>
            <a:t>Bezoek open dagen! </a:t>
          </a:r>
          <a:r>
            <a:rPr lang="nl-NL" sz="2400" kern="1200" dirty="0">
              <a:hlinkClick xmlns:r="http://schemas.openxmlformats.org/officeDocument/2006/relationships" r:id="rId2"/>
            </a:rPr>
            <a:t>www.mbostart.nl</a:t>
          </a:r>
          <a:r>
            <a:rPr lang="nl-NL" sz="2400" kern="1200" dirty="0"/>
            <a:t> </a:t>
          </a:r>
          <a:endParaRPr lang="en-US" sz="2400" kern="1200" dirty="0"/>
        </a:p>
        <a:p>
          <a:pPr marL="457200" lvl="2" indent="-228600" algn="l" defTabSz="1066800">
            <a:lnSpc>
              <a:spcPct val="90000"/>
            </a:lnSpc>
            <a:spcBef>
              <a:spcPct val="0"/>
            </a:spcBef>
            <a:spcAft>
              <a:spcPct val="15000"/>
            </a:spcAft>
            <a:buChar char="•"/>
          </a:pPr>
          <a:r>
            <a:rPr lang="nl-NL" sz="2400" kern="1200" dirty="0"/>
            <a:t>van oktober t/m maart</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nl-NL" sz="2400" kern="1200" dirty="0"/>
            <a:t>Inschrijven op een mbo is </a:t>
          </a:r>
          <a:r>
            <a:rPr lang="nl-NL" sz="2400" i="1" kern="1200" dirty="0"/>
            <a:t>verplicht voor iedereen  </a:t>
          </a:r>
          <a:r>
            <a:rPr lang="nl-NL" sz="2400" kern="1200" dirty="0">
              <a:sym typeface="Wingdings" panose="05000000000000000000" pitchFamily="2" charset="2"/>
            </a:rPr>
            <a:t></a:t>
          </a:r>
          <a:r>
            <a:rPr lang="nl-NL" sz="2400" kern="1200" dirty="0"/>
            <a:t> voor 1 april 2024!!</a:t>
          </a:r>
          <a:endParaRPr lang="en-US" sz="2400" kern="1200" dirty="0"/>
        </a:p>
        <a:p>
          <a:pPr marL="228600" lvl="1" indent="-228600" algn="l" defTabSz="1066800">
            <a:lnSpc>
              <a:spcPct val="90000"/>
            </a:lnSpc>
            <a:spcBef>
              <a:spcPct val="0"/>
            </a:spcBef>
            <a:spcAft>
              <a:spcPct val="15000"/>
            </a:spcAft>
            <a:buChar char="•"/>
          </a:pPr>
          <a:r>
            <a:rPr lang="nl-NL" sz="2400" kern="1200" dirty="0"/>
            <a:t>Schrijf voor meerdere opleidingen in, ook als je naar de havo wilt. </a:t>
          </a:r>
          <a:endParaRPr lang="en-US" sz="2400" kern="1200" dirty="0"/>
        </a:p>
        <a:p>
          <a:pPr marL="228600" lvl="1" indent="-228600" algn="l" defTabSz="1066800">
            <a:lnSpc>
              <a:spcPct val="90000"/>
            </a:lnSpc>
            <a:spcBef>
              <a:spcPct val="0"/>
            </a:spcBef>
            <a:spcAft>
              <a:spcPct val="15000"/>
            </a:spcAft>
            <a:buChar char="•"/>
          </a:pPr>
          <a:r>
            <a:rPr lang="nl-NL" sz="2400" kern="1200" dirty="0"/>
            <a:t>Let goed op toelatingseisen.</a:t>
          </a:r>
          <a:endParaRPr lang="en-US" sz="2400" kern="1200" dirty="0"/>
        </a:p>
      </dsp:txBody>
      <dsp:txXfrm>
        <a:off x="1213684" y="938071"/>
        <a:ext cx="5784486" cy="451377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PlaceHolder 1"/>
          <p:cNvSpPr>
            <a:spLocks noGrp="1"/>
          </p:cNvSpPr>
          <p:nvPr>
            <p:ph type="body"/>
          </p:nvPr>
        </p:nvSpPr>
        <p:spPr>
          <a:xfrm>
            <a:off x="756000" y="5078520"/>
            <a:ext cx="6047640" cy="4811040"/>
          </a:xfrm>
          <a:prstGeom prst="rect">
            <a:avLst/>
          </a:prstGeom>
        </p:spPr>
        <p:txBody>
          <a:bodyPr lIns="0" tIns="0" rIns="0" bIns="0"/>
          <a:lstStyle/>
          <a:p>
            <a:r>
              <a:rPr lang="nl-NL" sz="2000" b="0" strike="noStrike" spc="-1">
                <a:solidFill>
                  <a:srgbClr val="000000"/>
                </a:solidFill>
                <a:uFill>
                  <a:solidFill>
                    <a:srgbClr val="FFFFFF"/>
                  </a:solidFill>
                </a:uFill>
                <a:latin typeface="Arial"/>
              </a:rPr>
              <a:t>Klik om het formaat van de notities te bewerken</a:t>
            </a:r>
          </a:p>
        </p:txBody>
      </p:sp>
      <p:sp>
        <p:nvSpPr>
          <p:cNvPr id="109" name="PlaceHolder 2"/>
          <p:cNvSpPr>
            <a:spLocks noGrp="1"/>
          </p:cNvSpPr>
          <p:nvPr>
            <p:ph type="hdr"/>
          </p:nvPr>
        </p:nvSpPr>
        <p:spPr>
          <a:xfrm>
            <a:off x="0" y="0"/>
            <a:ext cx="3280680" cy="534240"/>
          </a:xfrm>
          <a:prstGeom prst="rect">
            <a:avLst/>
          </a:prstGeom>
        </p:spPr>
        <p:txBody>
          <a:bodyPr lIns="0" tIns="0" rIns="0" bIns="0"/>
          <a:lstStyle/>
          <a:p>
            <a:r>
              <a:rPr lang="nl-NL" sz="1400" b="0" strike="noStrike" spc="-1">
                <a:solidFill>
                  <a:srgbClr val="000000"/>
                </a:solidFill>
                <a:uFill>
                  <a:solidFill>
                    <a:srgbClr val="FFFFFF"/>
                  </a:solidFill>
                </a:uFill>
                <a:latin typeface="Times New Roman"/>
              </a:rPr>
              <a:t>&lt;koptekst&gt;</a:t>
            </a:r>
          </a:p>
        </p:txBody>
      </p:sp>
      <p:sp>
        <p:nvSpPr>
          <p:cNvPr id="110" name="PlaceHolder 3"/>
          <p:cNvSpPr>
            <a:spLocks noGrp="1"/>
          </p:cNvSpPr>
          <p:nvPr>
            <p:ph type="dt"/>
          </p:nvPr>
        </p:nvSpPr>
        <p:spPr>
          <a:xfrm>
            <a:off x="4278960" y="0"/>
            <a:ext cx="3280680" cy="534240"/>
          </a:xfrm>
          <a:prstGeom prst="rect">
            <a:avLst/>
          </a:prstGeom>
        </p:spPr>
        <p:txBody>
          <a:bodyPr lIns="0" tIns="0" rIns="0" bIns="0"/>
          <a:lstStyle/>
          <a:p>
            <a:pPr algn="r"/>
            <a:r>
              <a:rPr lang="nl-NL" sz="1400" b="0" strike="noStrike" spc="-1">
                <a:solidFill>
                  <a:srgbClr val="000000"/>
                </a:solidFill>
                <a:uFill>
                  <a:solidFill>
                    <a:srgbClr val="FFFFFF"/>
                  </a:solidFill>
                </a:uFill>
                <a:latin typeface="Times New Roman"/>
              </a:rPr>
              <a:t>&lt;datum/tijd&gt;</a:t>
            </a:r>
          </a:p>
        </p:txBody>
      </p:sp>
      <p:sp>
        <p:nvSpPr>
          <p:cNvPr id="111" name="PlaceHolder 4"/>
          <p:cNvSpPr>
            <a:spLocks noGrp="1"/>
          </p:cNvSpPr>
          <p:nvPr>
            <p:ph type="ftr"/>
          </p:nvPr>
        </p:nvSpPr>
        <p:spPr>
          <a:xfrm>
            <a:off x="0" y="10157400"/>
            <a:ext cx="3280680" cy="534240"/>
          </a:xfrm>
          <a:prstGeom prst="rect">
            <a:avLst/>
          </a:prstGeom>
        </p:spPr>
        <p:txBody>
          <a:bodyPr lIns="0" tIns="0" rIns="0" bIns="0" anchor="b"/>
          <a:lstStyle/>
          <a:p>
            <a:r>
              <a:rPr lang="nl-NL" sz="1400" b="0" strike="noStrike" spc="-1">
                <a:solidFill>
                  <a:srgbClr val="000000"/>
                </a:solidFill>
                <a:uFill>
                  <a:solidFill>
                    <a:srgbClr val="FFFFFF"/>
                  </a:solidFill>
                </a:uFill>
                <a:latin typeface="Times New Roman"/>
              </a:rPr>
              <a:t>&lt;voettekst&gt;</a:t>
            </a:r>
          </a:p>
        </p:txBody>
      </p:sp>
      <p:sp>
        <p:nvSpPr>
          <p:cNvPr id="112" name="PlaceHolder 5"/>
          <p:cNvSpPr>
            <a:spLocks noGrp="1"/>
          </p:cNvSpPr>
          <p:nvPr>
            <p:ph type="sldNum"/>
          </p:nvPr>
        </p:nvSpPr>
        <p:spPr>
          <a:xfrm>
            <a:off x="4278960" y="10157400"/>
            <a:ext cx="3280680" cy="534240"/>
          </a:xfrm>
          <a:prstGeom prst="rect">
            <a:avLst/>
          </a:prstGeom>
        </p:spPr>
        <p:txBody>
          <a:bodyPr lIns="0" tIns="0" rIns="0" bIns="0" anchor="b"/>
          <a:lstStyle/>
          <a:p>
            <a:pPr algn="r"/>
            <a:fld id="{8962B8F6-FD00-4F05-B178-7A85F61ACB9F}" type="slidenum">
              <a:rPr lang="nl-NL" sz="1400" b="0" strike="noStrike" spc="-1">
                <a:solidFill>
                  <a:srgbClr val="000000"/>
                </a:solidFill>
                <a:uFill>
                  <a:solidFill>
                    <a:srgbClr val="FFFFFF"/>
                  </a:solidFill>
                </a:uFill>
                <a:latin typeface="Times New Roman"/>
              </a:rPr>
              <a:t>‹nr.›</a:t>
            </a:fld>
            <a:endParaRPr lang="nl-NL"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00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4260576-0F17-428A-80C4-F1BBD17F1F3E}" type="slidenum">
              <a:rPr lang="nl-NL" altLang="nl-NL" smtClean="0">
                <a:latin typeface="Arial" panose="020B0604020202020204" pitchFamily="34" charset="0"/>
              </a:rPr>
              <a:pPr/>
              <a:t>4</a:t>
            </a:fld>
            <a:endParaRPr lang="nl-NL" altLang="nl-NL">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cs typeface="Arial" panose="020B0604020202020204" pitchFamily="34" charset="0"/>
              </a:rPr>
              <a:t>Klopt https-adres nog? Alleen msa.swp.nl voldoende?</a:t>
            </a:r>
          </a:p>
        </p:txBody>
      </p:sp>
    </p:spTree>
    <p:extLst>
      <p:ext uri="{BB962C8B-B14F-4D97-AF65-F5344CB8AC3E}">
        <p14:creationId xmlns:p14="http://schemas.microsoft.com/office/powerpoint/2010/main" val="194133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685800" y="4343400"/>
            <a:ext cx="5485680" cy="4114080"/>
          </a:xfrm>
          <a:prstGeom prst="rect">
            <a:avLst/>
          </a:prstGeom>
        </p:spPr>
        <p:txBody>
          <a:bodyPr lIns="0" tIns="0" rIns="0" bIns="0"/>
          <a:lstStyle/>
          <a:p>
            <a:pPr marL="216000" indent="-215640">
              <a:lnSpc>
                <a:spcPct val="100000"/>
              </a:lnSpc>
            </a:pPr>
            <a:r>
              <a:rPr lang="nl-NL" sz="1200" b="0" strike="noStrike" spc="-1">
                <a:solidFill>
                  <a:srgbClr val="000000"/>
                </a:solidFill>
                <a:uFill>
                  <a:solidFill>
                    <a:srgbClr val="FFFFFF"/>
                  </a:solidFill>
                </a:uFill>
                <a:latin typeface="+mn-lt"/>
                <a:ea typeface="+mn-ea"/>
              </a:rPr>
              <a:t>De kandidaat die eindexamen mavo heeft afgelegd, is geslaagd indien:</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het rekenkundig gemiddelde van zijn bij het centraal examen behaalde cijfers ten minste 5,5 is, </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én</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hij voor het vak Nederlands minimaal een 5 heeft behaald</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de rekentoets is afgelegd (ongeacht het resultaat)</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 </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én indien hij:</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voor al zijn vakken waarvoor een eindcijfer is vastgesteld, als eindcijfer 6 of meer heeft behaald,</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voor één van zijn vakken waarvoor een eindcijfer is vastgesteld, als eindcijfer 5 en voor de overige vakken waarvoor een eindcijfer is vastgesteld, als eindcijfer 6 of meer heeft behaald,</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voor één van zijn vakken waarvoor een eindcijfer is vastgesteld, als eindcijfer 4 en voor de overige vakken waarvoor een eindcijfer is vastgesteld, als eindcijfer 6 of meer waarvan ten minste één 7 of meer heeft behaald; of</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voor twee van zijn vakken waarvoor een eindcijfer is vastgesteld, als eindcijfer 5 heeft behaald en voor de overige vakken waarvoor een eindcijfer is vastgesteld, als eindcijfer 6 of meer waarvan ten minste één 7 of meer heeft behaald;</a:t>
            </a:r>
            <a:endParaRPr lang="nl-NL" sz="2000" b="0" strike="noStrike" spc="-1">
              <a:solidFill>
                <a:srgbClr val="000000"/>
              </a:solidFill>
              <a:uFill>
                <a:solidFill>
                  <a:srgbClr val="FFFFFF"/>
                </a:solidFill>
              </a:uFill>
              <a:latin typeface="Arial"/>
            </a:endParaRPr>
          </a:p>
          <a:p>
            <a:pPr marL="216000" indent="-215640">
              <a:lnSpc>
                <a:spcPct val="100000"/>
              </a:lnSpc>
            </a:pPr>
            <a:r>
              <a:rPr lang="nl-NL" sz="1200" b="0" strike="noStrike" spc="-1">
                <a:solidFill>
                  <a:srgbClr val="000000"/>
                </a:solidFill>
                <a:uFill>
                  <a:solidFill>
                    <a:srgbClr val="FFFFFF"/>
                  </a:solidFill>
                </a:uFill>
                <a:latin typeface="+mn-lt"/>
                <a:ea typeface="+mn-ea"/>
              </a:rPr>
              <a:t>de vakken KV1, lichamelijke opvoeding, sectorwerkstuk en maatschappelijke stage van het gemeenschappelijk deel van elk profiel, met ‘voldoende’ of ‘goed’ heeft afgerond.</a:t>
            </a:r>
            <a:endParaRPr lang="nl-NL" sz="2000" b="0" strike="noStrike" spc="-1">
              <a:solidFill>
                <a:srgbClr val="000000"/>
              </a:solidFill>
              <a:uFill>
                <a:solidFill>
                  <a:srgbClr val="FFFFFF"/>
                </a:solidFill>
              </a:uFill>
              <a:latin typeface="Arial"/>
            </a:endParaRPr>
          </a:p>
        </p:txBody>
      </p:sp>
      <p:sp>
        <p:nvSpPr>
          <p:cNvPr id="171"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C1D12E8-3AEE-46F7-9D15-06D462290AC1}" type="slidenum">
              <a:rPr lang="nl-NL" sz="1200" b="0" strike="noStrike" spc="-1">
                <a:solidFill>
                  <a:srgbClr val="000000"/>
                </a:solidFill>
                <a:uFill>
                  <a:solidFill>
                    <a:srgbClr val="FFFFFF"/>
                  </a:solidFill>
                </a:uFill>
                <a:latin typeface="+mn-lt"/>
                <a:ea typeface="+mn-ea"/>
              </a:rPr>
              <a:t>23</a:t>
            </a:fld>
            <a:endParaRPr lang="nl-NL" sz="18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60D800-1819-495C-8A26-514C9ECD7AD4}"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895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633942-DA2A-4B55-AE37-FB619842EDFE}"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cs typeface="Arial" panose="020B0604020202020204" pitchFamily="34" charset="0"/>
              </a:rPr>
              <a:t>Klopt https-adres nog? Alleen msa.swp.nl voldoende?</a:t>
            </a:r>
          </a:p>
        </p:txBody>
      </p:sp>
    </p:spTree>
    <p:extLst>
      <p:ext uri="{BB962C8B-B14F-4D97-AF65-F5344CB8AC3E}">
        <p14:creationId xmlns:p14="http://schemas.microsoft.com/office/powerpoint/2010/main" val="164179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3C4695-CAAE-48AA-A6C3-B2EFAFCBB5B4}"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918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pic>
        <p:nvPicPr>
          <p:cNvPr id="34" name="Afbeelding 33"/>
          <p:cNvPicPr/>
          <p:nvPr/>
        </p:nvPicPr>
        <p:blipFill>
          <a:blip r:embed="rId2"/>
          <a:stretch/>
        </p:blipFill>
        <p:spPr>
          <a:xfrm>
            <a:off x="2079000" y="1604520"/>
            <a:ext cx="4984920" cy="3977280"/>
          </a:xfrm>
          <a:prstGeom prst="rect">
            <a:avLst/>
          </a:prstGeom>
          <a:ln>
            <a:noFill/>
          </a:ln>
        </p:spPr>
      </p:pic>
      <p:pic>
        <p:nvPicPr>
          <p:cNvPr id="35" name="Afbeelding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pic>
        <p:nvPicPr>
          <p:cNvPr id="70" name="Afbeelding 69"/>
          <p:cNvPicPr/>
          <p:nvPr/>
        </p:nvPicPr>
        <p:blipFill>
          <a:blip r:embed="rId2"/>
          <a:stretch/>
        </p:blipFill>
        <p:spPr>
          <a:xfrm>
            <a:off x="2079000" y="1604520"/>
            <a:ext cx="4984920" cy="3977280"/>
          </a:xfrm>
          <a:prstGeom prst="rect">
            <a:avLst/>
          </a:prstGeom>
          <a:ln>
            <a:noFill/>
          </a:ln>
        </p:spPr>
      </p:pic>
      <p:pic>
        <p:nvPicPr>
          <p:cNvPr id="71" name="Afbeelding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1275693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1588398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nl-NL"/>
              <a:t>Klik om stijl te bewerken</a:t>
            </a:r>
            <a:endParaRPr lang="en-US"/>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1031192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508001" y="2160589"/>
            <a:ext cx="3138026"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3817477" y="2160590"/>
            <a:ext cx="3138026"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B9C0C7A-1F44-4FD4-AEDA-411047C7B1F8}" type="datetimeFigureOut">
              <a:rPr lang="nl-NL" smtClean="0"/>
              <a:t>18-9-2023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386163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B9C0C7A-1F44-4FD4-AEDA-411047C7B1F8}" type="datetimeFigureOut">
              <a:rPr lang="nl-NL" smtClean="0"/>
              <a:t>18-9-2023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422019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B9C0C7A-1F44-4FD4-AEDA-411047C7B1F8}" type="datetimeFigureOut">
              <a:rPr lang="nl-NL" smtClean="0"/>
              <a:t>18-9-2023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708164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C0C7A-1F44-4FD4-AEDA-411047C7B1F8}" type="datetimeFigureOut">
              <a:rPr lang="nl-NL" smtClean="0"/>
              <a:t>18-9-2023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1334325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nl-NL"/>
              <a:t>Klik om stijl te bewerken</a:t>
            </a:r>
            <a:endParaRPr lang="en-US"/>
          </a:p>
        </p:txBody>
      </p:sp>
      <p:sp>
        <p:nvSpPr>
          <p:cNvPr id="3" name="Content Placeholder 2"/>
          <p:cNvSpPr>
            <a:spLocks noGrp="1"/>
          </p:cNvSpPr>
          <p:nvPr>
            <p:ph idx="1"/>
          </p:nvPr>
        </p:nvSpPr>
        <p:spPr>
          <a:xfrm>
            <a:off x="3570346" y="514925"/>
            <a:ext cx="338515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B9C0C7A-1F44-4FD4-AEDA-411047C7B1F8}" type="datetimeFigureOut">
              <a:rPr lang="nl-NL" smtClean="0"/>
              <a:t>18-9-2023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2967082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nl-NL"/>
              <a:t>Klik om stijl te bewerken</a:t>
            </a:r>
            <a:endParaRPr lang="en-US"/>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3F2320B-F3B5-44F3-8D88-4DCB0E2A34F8}" type="slidenum">
              <a:rPr lang="nl-NL" smtClean="0"/>
              <a:t>‹nr.›</a:t>
            </a:fld>
            <a:endParaRPr lang="nl-NL"/>
          </a:p>
        </p:txBody>
      </p:sp>
      <p:sp>
        <p:nvSpPr>
          <p:cNvPr id="5" name="Date Placeholder 4"/>
          <p:cNvSpPr>
            <a:spLocks noGrp="1"/>
          </p:cNvSpPr>
          <p:nvPr>
            <p:ph type="dt" sz="half" idx="10"/>
          </p:nvPr>
        </p:nvSpPr>
        <p:spPr/>
        <p:txBody>
          <a:bodyPr/>
          <a:lstStyle/>
          <a:p>
            <a:fld id="{4B9C0C7A-1F44-4FD4-AEDA-411047C7B1F8}" type="datetimeFigureOut">
              <a:rPr lang="nl-NL" smtClean="0"/>
              <a:t>18-9-2023</a:t>
            </a:fld>
            <a:endParaRPr lang="nl-NL"/>
          </a:p>
        </p:txBody>
      </p:sp>
    </p:spTree>
    <p:extLst>
      <p:ext uri="{BB962C8B-B14F-4D97-AF65-F5344CB8AC3E}">
        <p14:creationId xmlns:p14="http://schemas.microsoft.com/office/powerpoint/2010/main" val="1329756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nl-NL"/>
              <a:t>Klik om stijl te bewerken</a:t>
            </a:r>
            <a:endParaRPr lang="en-US"/>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3137714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nl-NL"/>
              <a:t>Klik om stijl te bewerken</a:t>
            </a:r>
            <a:endParaRPr lang="en-US"/>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5376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nl-NL"/>
              <a:t>Klik om stijl te bewerken</a:t>
            </a:r>
            <a:endParaRPr lang="en-US"/>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3528985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nl-NL"/>
              <a:t>Klik om stijl te bewerken</a:t>
            </a:r>
            <a:endParaRPr lang="en-US"/>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5256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nl-NL"/>
              <a:t>Klik om stijl te bewerken</a:t>
            </a:r>
            <a:endParaRPr lang="en-US"/>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2572704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300546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B9C0C7A-1F44-4FD4-AEDA-411047C7B1F8}" type="datetimeFigureOut">
              <a:rPr lang="nl-NL" smtClean="0"/>
              <a:t>18-9-2023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3F2320B-F3B5-44F3-8D88-4DCB0E2A34F8}" type="slidenum">
              <a:rPr lang="nl-NL" smtClean="0"/>
              <a:t>‹nr.›</a:t>
            </a:fld>
            <a:endParaRPr lang="nl-NL"/>
          </a:p>
        </p:txBody>
      </p:sp>
    </p:spTree>
    <p:extLst>
      <p:ext uri="{BB962C8B-B14F-4D97-AF65-F5344CB8AC3E}">
        <p14:creationId xmlns:p14="http://schemas.microsoft.com/office/powerpoint/2010/main" val="60850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cxnSp>
        <p:nvCxnSpPr>
          <p:cNvPr id="4" name="Straight Connector 14"/>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nl-NL"/>
              <a:t>Titelstijl van model bewerken</a:t>
            </a:r>
            <a:endParaRPr lang="en-US"/>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a:xfrm>
            <a:off x="2395538" y="328613"/>
            <a:ext cx="3087687" cy="309562"/>
          </a:xfrm>
        </p:spPr>
        <p:txBody>
          <a:bodyPr/>
          <a:lstStyle>
            <a:lvl1pPr>
              <a:defRPr/>
            </a:lvl1pPr>
          </a:lstStyle>
          <a:p>
            <a:pPr>
              <a:defRPr/>
            </a:pPr>
            <a:endParaRPr lang="nl-NL"/>
          </a:p>
        </p:txBody>
      </p:sp>
      <p:sp>
        <p:nvSpPr>
          <p:cNvPr id="7" name="Slide Number Placeholder 5"/>
          <p:cNvSpPr>
            <a:spLocks noGrp="1"/>
          </p:cNvSpPr>
          <p:nvPr>
            <p:ph type="sldNum" sz="quarter" idx="12"/>
          </p:nvPr>
        </p:nvSpPr>
        <p:spPr>
          <a:xfrm>
            <a:off x="1435100" y="798513"/>
            <a:ext cx="801688" cy="504825"/>
          </a:xfrm>
        </p:spPr>
        <p:txBody>
          <a:bodyPr/>
          <a:lstStyle>
            <a:lvl1pPr>
              <a:defRPr/>
            </a:lvl1pPr>
          </a:lstStyle>
          <a:p>
            <a:pPr>
              <a:defRPr/>
            </a:pPr>
            <a:fld id="{DA230E1C-E3FC-4F69-9CAB-061897CD5292}" type="slidenum">
              <a:rPr lang="nl-NL" altLang="nl-NL"/>
              <a:pPr>
                <a:defRPr/>
              </a:pPr>
              <a:t>‹nr.›</a:t>
            </a:fld>
            <a:endParaRPr lang="nl-NL" altLang="nl-NL"/>
          </a:p>
        </p:txBody>
      </p:sp>
    </p:spTree>
    <p:extLst>
      <p:ext uri="{BB962C8B-B14F-4D97-AF65-F5344CB8AC3E}">
        <p14:creationId xmlns:p14="http://schemas.microsoft.com/office/powerpoint/2010/main" val="2045577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4" name="Straight Connector 3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BDEC6A41-39C5-44AF-8987-F4B29840A7E2}" type="slidenum">
              <a:rPr lang="nl-NL" altLang="nl-NL"/>
              <a:pPr>
                <a:defRPr/>
              </a:pPr>
              <a:t>‹nr.›</a:t>
            </a:fld>
            <a:endParaRPr lang="nl-NL" altLang="nl-NL"/>
          </a:p>
        </p:txBody>
      </p:sp>
    </p:spTree>
    <p:extLst>
      <p:ext uri="{BB962C8B-B14F-4D97-AF65-F5344CB8AC3E}">
        <p14:creationId xmlns:p14="http://schemas.microsoft.com/office/powerpoint/2010/main" val="903835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cxnSp>
        <p:nvCxnSpPr>
          <p:cNvPr id="4" name="Straight Connector 14"/>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nl-NL"/>
              <a:t>Titelstijl van model bewerken</a:t>
            </a:r>
            <a:endParaRPr lang="en-US"/>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E630A1E5-835D-48C0-9817-B5CD715388BE}" type="slidenum">
              <a:rPr lang="nl-NL" altLang="nl-NL"/>
              <a:pPr>
                <a:defRPr/>
              </a:pPr>
              <a:t>‹nr.›</a:t>
            </a:fld>
            <a:endParaRPr lang="nl-NL" altLang="nl-NL"/>
          </a:p>
        </p:txBody>
      </p:sp>
    </p:spTree>
    <p:extLst>
      <p:ext uri="{BB962C8B-B14F-4D97-AF65-F5344CB8AC3E}">
        <p14:creationId xmlns:p14="http://schemas.microsoft.com/office/powerpoint/2010/main" val="211985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cxnSp>
        <p:nvCxnSpPr>
          <p:cNvPr id="5" name="Straight Connector 3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nl-NL"/>
              <a:t>Titelstijl van model bewerken</a:t>
            </a:r>
            <a:endParaRPr lang="en-US"/>
          </a:p>
        </p:txBody>
      </p:sp>
      <p:sp>
        <p:nvSpPr>
          <p:cNvPr id="3" name="Content Placeholder 2"/>
          <p:cNvSpPr>
            <a:spLocks noGrp="1"/>
          </p:cNvSpPr>
          <p:nvPr>
            <p:ph sz="half" idx="1"/>
          </p:nvPr>
        </p:nvSpPr>
        <p:spPr>
          <a:xfrm>
            <a:off x="1443490" y="2013936"/>
            <a:ext cx="3125871" cy="343756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889182" y="2013936"/>
            <a:ext cx="3125652" cy="3437559"/>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Date Placeholder 4"/>
          <p:cNvSpPr>
            <a:spLocks noGrp="1"/>
          </p:cNvSpPr>
          <p:nvPr>
            <p:ph type="dt" sz="half" idx="10"/>
          </p:nvPr>
        </p:nvSpPr>
        <p:spPr/>
        <p:txBody>
          <a:bodyPr/>
          <a:lstStyle>
            <a:lvl1pPr>
              <a:defRPr/>
            </a:lvl1pPr>
          </a:lstStyle>
          <a:p>
            <a:pPr>
              <a:defRPr/>
            </a:pPr>
            <a:endParaRPr lang="nl-NL"/>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pPr>
              <a:defRPr/>
            </a:pPr>
            <a:fld id="{0BF18265-3981-4432-940E-3D317E96F6F0}" type="slidenum">
              <a:rPr lang="nl-NL" altLang="nl-NL"/>
              <a:pPr>
                <a:defRPr/>
              </a:pPr>
              <a:t>‹nr.›</a:t>
            </a:fld>
            <a:endParaRPr lang="nl-NL" altLang="nl-NL"/>
          </a:p>
        </p:txBody>
      </p:sp>
    </p:spTree>
    <p:extLst>
      <p:ext uri="{BB962C8B-B14F-4D97-AF65-F5344CB8AC3E}">
        <p14:creationId xmlns:p14="http://schemas.microsoft.com/office/powerpoint/2010/main" val="1235174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cxnSp>
        <p:nvCxnSpPr>
          <p:cNvPr id="7" name="Straight Connector 35"/>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nl-NL"/>
              <a:t>Titelstijl van model bewerken</a:t>
            </a:r>
            <a:endParaRPr lang="en-US"/>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1443491" y="2824270"/>
            <a:ext cx="3125766" cy="2644457"/>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889182" y="2821491"/>
            <a:ext cx="3125652" cy="263737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Date Placeholder 6"/>
          <p:cNvSpPr>
            <a:spLocks noGrp="1"/>
          </p:cNvSpPr>
          <p:nvPr>
            <p:ph type="dt" sz="half" idx="10"/>
          </p:nvPr>
        </p:nvSpPr>
        <p:spPr/>
        <p:txBody>
          <a:bodyPr/>
          <a:lstStyle>
            <a:lvl1pPr>
              <a:defRPr/>
            </a:lvl1pPr>
          </a:lstStyle>
          <a:p>
            <a:pPr>
              <a:defRPr/>
            </a:pPr>
            <a:endParaRPr lang="nl-NL"/>
          </a:p>
        </p:txBody>
      </p:sp>
      <p:sp>
        <p:nvSpPr>
          <p:cNvPr id="9" name="Footer Placeholder 7"/>
          <p:cNvSpPr>
            <a:spLocks noGrp="1"/>
          </p:cNvSpPr>
          <p:nvPr>
            <p:ph type="ftr" sz="quarter" idx="11"/>
          </p:nvPr>
        </p:nvSpPr>
        <p:spPr/>
        <p:txBody>
          <a:bodyPr/>
          <a:lstStyle>
            <a:lvl1pPr>
              <a:defRPr/>
            </a:lvl1pPr>
          </a:lstStyle>
          <a:p>
            <a:pPr>
              <a:defRPr/>
            </a:pPr>
            <a:endParaRPr lang="nl-NL"/>
          </a:p>
        </p:txBody>
      </p:sp>
      <p:sp>
        <p:nvSpPr>
          <p:cNvPr id="10" name="Slide Number Placeholder 8"/>
          <p:cNvSpPr>
            <a:spLocks noGrp="1"/>
          </p:cNvSpPr>
          <p:nvPr>
            <p:ph type="sldNum" sz="quarter" idx="12"/>
          </p:nvPr>
        </p:nvSpPr>
        <p:spPr/>
        <p:txBody>
          <a:bodyPr/>
          <a:lstStyle>
            <a:lvl1pPr>
              <a:defRPr/>
            </a:lvl1pPr>
          </a:lstStyle>
          <a:p>
            <a:pPr>
              <a:defRPr/>
            </a:pPr>
            <a:fld id="{DEEC3112-B559-4328-82AB-D525EB9EE3F8}" type="slidenum">
              <a:rPr lang="nl-NL" altLang="nl-NL"/>
              <a:pPr>
                <a:defRPr/>
              </a:pPr>
              <a:t>‹nr.›</a:t>
            </a:fld>
            <a:endParaRPr lang="nl-NL" altLang="nl-NL"/>
          </a:p>
        </p:txBody>
      </p:sp>
    </p:spTree>
    <p:extLst>
      <p:ext uri="{BB962C8B-B14F-4D97-AF65-F5344CB8AC3E}">
        <p14:creationId xmlns:p14="http://schemas.microsoft.com/office/powerpoint/2010/main" val="3644050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cxnSp>
        <p:nvCxnSpPr>
          <p:cNvPr id="3" name="Straight Connector 31"/>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l-NL"/>
              <a:t>Titelstijl van model bewerken</a:t>
            </a:r>
            <a:endParaRPr lang="en-US"/>
          </a:p>
        </p:txBody>
      </p:sp>
      <p:sp>
        <p:nvSpPr>
          <p:cNvPr id="4" name="Date Placeholder 2"/>
          <p:cNvSpPr>
            <a:spLocks noGrp="1"/>
          </p:cNvSpPr>
          <p:nvPr>
            <p:ph type="dt" sz="half" idx="10"/>
          </p:nvPr>
        </p:nvSpPr>
        <p:spPr/>
        <p:txBody>
          <a:bodyPr/>
          <a:lstStyle>
            <a:lvl1pPr>
              <a:defRPr/>
            </a:lvl1pPr>
          </a:lstStyle>
          <a:p>
            <a:pPr>
              <a:defRPr/>
            </a:pPr>
            <a:endParaRPr lang="nl-NL"/>
          </a:p>
        </p:txBody>
      </p:sp>
      <p:sp>
        <p:nvSpPr>
          <p:cNvPr id="5" name="Footer Placeholder 3"/>
          <p:cNvSpPr>
            <a:spLocks noGrp="1"/>
          </p:cNvSpPr>
          <p:nvPr>
            <p:ph type="ftr" sz="quarter" idx="11"/>
          </p:nvPr>
        </p:nvSpPr>
        <p:spPr/>
        <p:txBody>
          <a:bodyPr/>
          <a:lstStyle>
            <a:lvl1pPr>
              <a:defRPr/>
            </a:lvl1pPr>
          </a:lstStyle>
          <a:p>
            <a:pPr>
              <a:defRPr/>
            </a:pPr>
            <a:endParaRPr lang="nl-NL"/>
          </a:p>
        </p:txBody>
      </p:sp>
      <p:sp>
        <p:nvSpPr>
          <p:cNvPr id="6" name="Slide Number Placeholder 4"/>
          <p:cNvSpPr>
            <a:spLocks noGrp="1"/>
          </p:cNvSpPr>
          <p:nvPr>
            <p:ph type="sldNum" sz="quarter" idx="12"/>
          </p:nvPr>
        </p:nvSpPr>
        <p:spPr/>
        <p:txBody>
          <a:bodyPr/>
          <a:lstStyle>
            <a:lvl1pPr>
              <a:defRPr/>
            </a:lvl1pPr>
          </a:lstStyle>
          <a:p>
            <a:pPr>
              <a:defRPr/>
            </a:pPr>
            <a:fld id="{F2C927B9-F7A7-4D14-9B68-D168022EB7A4}" type="slidenum">
              <a:rPr lang="nl-NL" altLang="nl-NL"/>
              <a:pPr>
                <a:defRPr/>
              </a:pPr>
              <a:t>‹nr.›</a:t>
            </a:fld>
            <a:endParaRPr lang="nl-NL" altLang="nl-NL"/>
          </a:p>
        </p:txBody>
      </p:sp>
    </p:spTree>
    <p:extLst>
      <p:ext uri="{BB962C8B-B14F-4D97-AF65-F5344CB8AC3E}">
        <p14:creationId xmlns:p14="http://schemas.microsoft.com/office/powerpoint/2010/main" val="976884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2B508A07-A700-4091-ACCE-5157DCE54AD3}" type="slidenum">
              <a:rPr lang="nl-NL" altLang="nl-NL"/>
              <a:pPr>
                <a:defRPr/>
              </a:pPr>
              <a:t>‹nr.›</a:t>
            </a:fld>
            <a:endParaRPr lang="nl-NL" altLang="nl-NL"/>
          </a:p>
        </p:txBody>
      </p:sp>
    </p:spTree>
    <p:extLst>
      <p:ext uri="{BB962C8B-B14F-4D97-AF65-F5344CB8AC3E}">
        <p14:creationId xmlns:p14="http://schemas.microsoft.com/office/powerpoint/2010/main" val="3012454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cxnSp>
        <p:nvCxnSpPr>
          <p:cNvPr id="5" name="Straight Connector 16"/>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nl-NL"/>
              <a:t>Titelstijl van model bewerken</a:t>
            </a:r>
            <a:endParaRPr lang="en-US"/>
          </a:p>
        </p:txBody>
      </p:sp>
      <p:sp>
        <p:nvSpPr>
          <p:cNvPr id="3" name="Content Placeholder 2"/>
          <p:cNvSpPr>
            <a:spLocks noGrp="1"/>
          </p:cNvSpPr>
          <p:nvPr>
            <p:ph idx="1"/>
          </p:nvPr>
        </p:nvSpPr>
        <p:spPr>
          <a:xfrm>
            <a:off x="4186656" y="798974"/>
            <a:ext cx="3828178" cy="4658826"/>
          </a:xfrm>
        </p:spPr>
        <p:txBody>
          <a:bodyPr anchor="ct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6" name="Date Placeholder 4"/>
          <p:cNvSpPr>
            <a:spLocks noGrp="1"/>
          </p:cNvSpPr>
          <p:nvPr>
            <p:ph type="dt" sz="half" idx="10"/>
          </p:nvPr>
        </p:nvSpPr>
        <p:spPr/>
        <p:txBody>
          <a:bodyPr/>
          <a:lstStyle>
            <a:lvl1pPr>
              <a:defRPr/>
            </a:lvl1pPr>
          </a:lstStyle>
          <a:p>
            <a:pPr>
              <a:defRPr/>
            </a:pPr>
            <a:endParaRPr lang="nl-NL"/>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pPr>
              <a:defRPr/>
            </a:pPr>
            <a:fld id="{E5C9022D-0252-4107-81E6-CCAF1CF7394C}" type="slidenum">
              <a:rPr lang="nl-NL" altLang="nl-NL"/>
              <a:pPr>
                <a:defRPr/>
              </a:pPr>
              <a:t>‹nr.›</a:t>
            </a:fld>
            <a:endParaRPr lang="nl-NL" altLang="nl-NL"/>
          </a:p>
        </p:txBody>
      </p:sp>
    </p:spTree>
    <p:extLst>
      <p:ext uri="{BB962C8B-B14F-4D97-AF65-F5344CB8AC3E}">
        <p14:creationId xmlns:p14="http://schemas.microsoft.com/office/powerpoint/2010/main" val="2013263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5" name="Group 12"/>
          <p:cNvGrpSpPr>
            <a:grpSpLocks/>
          </p:cNvGrpSpPr>
          <p:nvPr/>
        </p:nvGrpSpPr>
        <p:grpSpPr bwMode="auto">
          <a:xfrm>
            <a:off x="4995863" y="482600"/>
            <a:ext cx="3511550" cy="5148263"/>
            <a:chOff x="6852919" y="583365"/>
            <a:chExt cx="4681849" cy="5181928"/>
          </a:xfrm>
        </p:grpSpPr>
        <p:sp>
          <p:nvSpPr>
            <p:cNvPr id="6"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nl-NL"/>
              <a:t>Titelstijl van model bewerken</a:t>
            </a:r>
            <a:endParaRPr lang="en-US"/>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a:t>Sleep de afbeelding naar de tijdelijke aanduiding of klik op het pictogram als u een afbeelding wilt toevoegen</a:t>
            </a:r>
            <a:endParaRPr lang="en-US" noProof="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Date Placeholder 4"/>
          <p:cNvSpPr>
            <a:spLocks noGrp="1"/>
          </p:cNvSpPr>
          <p:nvPr>
            <p:ph type="dt" sz="half" idx="10"/>
          </p:nvPr>
        </p:nvSpPr>
        <p:spPr>
          <a:xfrm>
            <a:off x="1436688" y="5470525"/>
            <a:ext cx="3252787" cy="319088"/>
          </a:xfrm>
        </p:spPr>
        <p:txBody>
          <a:bodyPr/>
          <a:lstStyle>
            <a:lvl1pPr algn="l">
              <a:defRPr/>
            </a:lvl1pPr>
          </a:lstStyle>
          <a:p>
            <a:pPr>
              <a:defRPr/>
            </a:pPr>
            <a:endParaRPr lang="nl-NL"/>
          </a:p>
        </p:txBody>
      </p:sp>
      <p:sp>
        <p:nvSpPr>
          <p:cNvPr id="10" name="Footer Placeholder 5"/>
          <p:cNvSpPr>
            <a:spLocks noGrp="1"/>
          </p:cNvSpPr>
          <p:nvPr>
            <p:ph type="ftr" sz="quarter" idx="11"/>
          </p:nvPr>
        </p:nvSpPr>
        <p:spPr>
          <a:xfrm>
            <a:off x="1438275" y="319088"/>
            <a:ext cx="3251200" cy="320675"/>
          </a:xfrm>
        </p:spPr>
        <p:txBody>
          <a:bodyPr/>
          <a:lstStyle>
            <a:lvl1pPr>
              <a:defRPr/>
            </a:lvl1pPr>
          </a:lstStyle>
          <a:p>
            <a:pPr>
              <a:defRPr/>
            </a:pPr>
            <a:endParaRPr lang="nl-NL"/>
          </a:p>
        </p:txBody>
      </p:sp>
      <p:sp>
        <p:nvSpPr>
          <p:cNvPr id="11" name="Slide Number Placeholder 6"/>
          <p:cNvSpPr>
            <a:spLocks noGrp="1"/>
          </p:cNvSpPr>
          <p:nvPr>
            <p:ph type="sldNum" sz="quarter" idx="12"/>
          </p:nvPr>
        </p:nvSpPr>
        <p:spPr/>
        <p:txBody>
          <a:bodyPr/>
          <a:lstStyle>
            <a:lvl1pPr>
              <a:defRPr/>
            </a:lvl1pPr>
          </a:lstStyle>
          <a:p>
            <a:pPr>
              <a:defRPr/>
            </a:pPr>
            <a:fld id="{26C9959C-BCBA-48B8-A238-9D4FBFB48FC2}" type="slidenum">
              <a:rPr lang="nl-NL" altLang="nl-NL"/>
              <a:pPr>
                <a:defRPr/>
              </a:pPr>
              <a:t>‹nr.›</a:t>
            </a:fld>
            <a:endParaRPr lang="nl-NL" altLang="nl-NL"/>
          </a:p>
        </p:txBody>
      </p:sp>
    </p:spTree>
    <p:extLst>
      <p:ext uri="{BB962C8B-B14F-4D97-AF65-F5344CB8AC3E}">
        <p14:creationId xmlns:p14="http://schemas.microsoft.com/office/powerpoint/2010/main" val="403893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cxnSp>
        <p:nvCxnSpPr>
          <p:cNvPr id="4" name="Straight Connector 3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l-NL"/>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EED99237-6A3B-435C-9B57-4E1BB0DE18CD}" type="slidenum">
              <a:rPr lang="nl-NL" altLang="nl-NL"/>
              <a:pPr>
                <a:defRPr/>
              </a:pPr>
              <a:t>‹nr.›</a:t>
            </a:fld>
            <a:endParaRPr lang="nl-NL" altLang="nl-NL"/>
          </a:p>
        </p:txBody>
      </p:sp>
    </p:spTree>
    <p:extLst>
      <p:ext uri="{BB962C8B-B14F-4D97-AF65-F5344CB8AC3E}">
        <p14:creationId xmlns:p14="http://schemas.microsoft.com/office/powerpoint/2010/main" val="2143985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cxnSp>
        <p:nvCxnSpPr>
          <p:cNvPr id="4" name="Straight Connector 14"/>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nl-NL"/>
              <a:t>Titelstijl van model bewerken</a:t>
            </a:r>
            <a:endParaRPr lang="en-US"/>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p:cNvSpPr>
            <a:spLocks noGrp="1"/>
          </p:cNvSpPr>
          <p:nvPr>
            <p:ph type="dt" sz="half" idx="10"/>
          </p:nvPr>
        </p:nvSpPr>
        <p:spPr/>
        <p:txBody>
          <a:bodyPr/>
          <a:lstStyle>
            <a:lvl1pPr>
              <a:defRPr/>
            </a:lvl1pPr>
          </a:lstStyle>
          <a:p>
            <a:pPr>
              <a:defRPr/>
            </a:pPr>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A29689F5-2B1B-41CA-A6AF-07E64A5F2CA7}" type="slidenum">
              <a:rPr lang="nl-NL" altLang="nl-NL"/>
              <a:pPr>
                <a:defRPr/>
              </a:pPr>
              <a:t>‹nr.›</a:t>
            </a:fld>
            <a:endParaRPr lang="nl-NL" altLang="nl-NL"/>
          </a:p>
        </p:txBody>
      </p:sp>
    </p:spTree>
    <p:extLst>
      <p:ext uri="{BB962C8B-B14F-4D97-AF65-F5344CB8AC3E}">
        <p14:creationId xmlns:p14="http://schemas.microsoft.com/office/powerpoint/2010/main" val="2337529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houd van vier">
    <p:bg>
      <p:bgPr>
        <a:solidFill>
          <a:schemeClr val="accent5"/>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90D749F-1509-46B1-B8ED-3506AC084799}"/>
              </a:ext>
            </a:extLst>
          </p:cNvPr>
          <p:cNvSpPr/>
          <p:nvPr userDrawn="1"/>
        </p:nvSpPr>
        <p:spPr>
          <a:xfrm>
            <a:off x="0" y="0"/>
            <a:ext cx="9144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b="1">
                <a:solidFill>
                  <a:schemeClr val="bg1"/>
                </a:solidFill>
              </a:defRPr>
            </a:lvl1pPr>
          </a:lstStyle>
          <a:p>
            <a:pPr rtl="0"/>
            <a:r>
              <a:rPr lang="nl-NL" noProof="0"/>
              <a:t>Klik om de titelstijl van het model te bewerken</a:t>
            </a:r>
          </a:p>
        </p:txBody>
      </p:sp>
      <p:sp>
        <p:nvSpPr>
          <p:cNvPr id="9" name="Tijdelijke aanduiding voor tekst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81705" y="4553833"/>
            <a:ext cx="1578890" cy="678667"/>
          </a:xfrm>
        </p:spPr>
        <p:txBody>
          <a:bodyPr rtlCol="0"/>
          <a:lstStyle>
            <a:lvl1pPr marL="0" indent="0" algn="ctr">
              <a:buFont typeface="Arial" panose="020B0604020202020204" pitchFamily="34" charset="0"/>
              <a:buNone/>
              <a:defRPr sz="1350">
                <a:solidFill>
                  <a:schemeClr val="accent4"/>
                </a:solidFill>
                <a:latin typeface="+mj-lt"/>
              </a:defRPr>
            </a:lvl1pPr>
          </a:lstStyle>
          <a:p>
            <a:pPr lvl="0" rtl="0"/>
            <a:r>
              <a:rPr lang="nl-NL" noProof="0"/>
              <a:t>Opsommingsteken 1</a:t>
            </a:r>
          </a:p>
        </p:txBody>
      </p:sp>
      <p:sp>
        <p:nvSpPr>
          <p:cNvPr id="11" name="Tijdelijke aanduiding voor tekst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2715605" y="4553833"/>
            <a:ext cx="1578890" cy="678667"/>
          </a:xfrm>
        </p:spPr>
        <p:txBody>
          <a:bodyPr rtlCol="0"/>
          <a:lstStyle>
            <a:lvl1pPr marL="0" indent="0" algn="ctr">
              <a:buFont typeface="Arial" panose="020B0604020202020204" pitchFamily="34" charset="0"/>
              <a:buNone/>
              <a:defRPr sz="1350">
                <a:solidFill>
                  <a:schemeClr val="accent4"/>
                </a:solidFill>
                <a:latin typeface="+mj-lt"/>
              </a:defRPr>
            </a:lvl1pPr>
          </a:lstStyle>
          <a:p>
            <a:pPr lvl="0" rtl="0"/>
            <a:r>
              <a:rPr lang="nl-NL" noProof="0"/>
              <a:t>Opsommingsteken 2</a:t>
            </a:r>
          </a:p>
        </p:txBody>
      </p:sp>
      <p:sp>
        <p:nvSpPr>
          <p:cNvPr id="13" name="Tijdelijke aanduiding voor tekst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4849505" y="4553833"/>
            <a:ext cx="1578890" cy="678667"/>
          </a:xfrm>
        </p:spPr>
        <p:txBody>
          <a:bodyPr rtlCol="0"/>
          <a:lstStyle>
            <a:lvl1pPr marL="0" indent="0" algn="ctr">
              <a:buFont typeface="Arial" panose="020B0604020202020204" pitchFamily="34" charset="0"/>
              <a:buNone/>
              <a:defRPr sz="1350">
                <a:solidFill>
                  <a:schemeClr val="accent4"/>
                </a:solidFill>
                <a:latin typeface="+mj-lt"/>
              </a:defRPr>
            </a:lvl1pPr>
          </a:lstStyle>
          <a:p>
            <a:pPr lvl="0" rtl="0"/>
            <a:r>
              <a:rPr lang="nl-NL" noProof="0"/>
              <a:t>Opsommingsteken 3</a:t>
            </a:r>
          </a:p>
        </p:txBody>
      </p:sp>
      <p:sp>
        <p:nvSpPr>
          <p:cNvPr id="15" name="Tijdelijke aanduiding voor tekst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6983405" y="4553833"/>
            <a:ext cx="1578890" cy="678667"/>
          </a:xfrm>
        </p:spPr>
        <p:txBody>
          <a:bodyPr rtlCol="0"/>
          <a:lstStyle>
            <a:lvl1pPr marL="0" indent="0" algn="ctr">
              <a:buFont typeface="Arial" panose="020B0604020202020204" pitchFamily="34" charset="0"/>
              <a:buNone/>
              <a:defRPr sz="1350">
                <a:solidFill>
                  <a:schemeClr val="accent4"/>
                </a:solidFill>
                <a:latin typeface="+mj-lt"/>
              </a:defRPr>
            </a:lvl1pPr>
          </a:lstStyle>
          <a:p>
            <a:pPr lvl="0" rtl="0"/>
            <a:r>
              <a:rPr lang="nl-NL" noProof="0"/>
              <a:t>Opsommingsteken 4</a:t>
            </a:r>
          </a:p>
        </p:txBody>
      </p:sp>
      <p:sp>
        <p:nvSpPr>
          <p:cNvPr id="21" name="Tijdelijke aanduiding voor onlineafbeelding 20">
            <a:extLst>
              <a:ext uri="{FF2B5EF4-FFF2-40B4-BE49-F238E27FC236}">
                <a16:creationId xmlns:a16="http://schemas.microsoft.com/office/drawing/2014/main" id="{D25CFAE9-00ED-42E0-BC9A-37BA858979B3}"/>
              </a:ext>
            </a:extLst>
          </p:cNvPr>
          <p:cNvSpPr>
            <a:spLocks noGrp="1"/>
          </p:cNvSpPr>
          <p:nvPr>
            <p:ph type="clipArt" sz="quarter" idx="48"/>
          </p:nvPr>
        </p:nvSpPr>
        <p:spPr>
          <a:xfrm>
            <a:off x="817651" y="3080256"/>
            <a:ext cx="1107281" cy="1474788"/>
          </a:xfrm>
        </p:spPr>
        <p:txBody>
          <a:bodyPr rtlCol="0">
            <a:normAutofit/>
          </a:bodyPr>
          <a:lstStyle>
            <a:lvl1pPr>
              <a:defRPr sz="1200"/>
            </a:lvl1pPr>
          </a:lstStyle>
          <a:p>
            <a:pPr rtl="0"/>
            <a:r>
              <a:rPr lang="nl-NL" noProof="0"/>
              <a:t>Klik op het pictogram als u een onlineafbeelding wilt toevoegen</a:t>
            </a:r>
          </a:p>
        </p:txBody>
      </p:sp>
      <p:sp>
        <p:nvSpPr>
          <p:cNvPr id="22" name="Tijdelijke aanduiding voor onlineafbeelding 20">
            <a:extLst>
              <a:ext uri="{FF2B5EF4-FFF2-40B4-BE49-F238E27FC236}">
                <a16:creationId xmlns:a16="http://schemas.microsoft.com/office/drawing/2014/main" id="{280D5B0E-3D2E-4146-9670-B596E8EBD129}"/>
              </a:ext>
            </a:extLst>
          </p:cNvPr>
          <p:cNvSpPr>
            <a:spLocks noGrp="1"/>
          </p:cNvSpPr>
          <p:nvPr>
            <p:ph type="clipArt" sz="quarter" idx="49"/>
          </p:nvPr>
        </p:nvSpPr>
        <p:spPr>
          <a:xfrm>
            <a:off x="2951269" y="3080256"/>
            <a:ext cx="1107281" cy="1474788"/>
          </a:xfrm>
        </p:spPr>
        <p:txBody>
          <a:bodyPr rtlCol="0">
            <a:normAutofit/>
          </a:bodyPr>
          <a:lstStyle>
            <a:lvl1pPr>
              <a:defRPr sz="1200"/>
            </a:lvl1pPr>
          </a:lstStyle>
          <a:p>
            <a:pPr rtl="0"/>
            <a:r>
              <a:rPr lang="nl-NL" noProof="0"/>
              <a:t>Klik op het pictogram als u een onlineafbeelding wilt toevoegen</a:t>
            </a:r>
          </a:p>
        </p:txBody>
      </p:sp>
      <p:sp>
        <p:nvSpPr>
          <p:cNvPr id="23" name="Tijdelijke aanduiding voor onlineafbeelding 20">
            <a:extLst>
              <a:ext uri="{FF2B5EF4-FFF2-40B4-BE49-F238E27FC236}">
                <a16:creationId xmlns:a16="http://schemas.microsoft.com/office/drawing/2014/main" id="{03D89936-E0D7-4618-9E72-EC1467568C21}"/>
              </a:ext>
            </a:extLst>
          </p:cNvPr>
          <p:cNvSpPr>
            <a:spLocks noGrp="1"/>
          </p:cNvSpPr>
          <p:nvPr>
            <p:ph type="clipArt" sz="quarter" idx="50"/>
          </p:nvPr>
        </p:nvSpPr>
        <p:spPr>
          <a:xfrm>
            <a:off x="5084888" y="3079044"/>
            <a:ext cx="1107281" cy="1474788"/>
          </a:xfrm>
        </p:spPr>
        <p:txBody>
          <a:bodyPr rtlCol="0">
            <a:normAutofit/>
          </a:bodyPr>
          <a:lstStyle>
            <a:lvl1pPr>
              <a:defRPr sz="1200"/>
            </a:lvl1pPr>
          </a:lstStyle>
          <a:p>
            <a:pPr rtl="0"/>
            <a:r>
              <a:rPr lang="nl-NL" noProof="0"/>
              <a:t>Klik op het pictogram als u een onlineafbeelding wilt toevoegen</a:t>
            </a:r>
          </a:p>
        </p:txBody>
      </p:sp>
      <p:sp>
        <p:nvSpPr>
          <p:cNvPr id="24" name="Tijdelijke aanduiding voor onlineafbeelding 20">
            <a:extLst>
              <a:ext uri="{FF2B5EF4-FFF2-40B4-BE49-F238E27FC236}">
                <a16:creationId xmlns:a16="http://schemas.microsoft.com/office/drawing/2014/main" id="{08A2E99E-9F83-4666-BD35-056C88AEBFB1}"/>
              </a:ext>
            </a:extLst>
          </p:cNvPr>
          <p:cNvSpPr>
            <a:spLocks noGrp="1"/>
          </p:cNvSpPr>
          <p:nvPr>
            <p:ph type="clipArt" sz="quarter" idx="51"/>
          </p:nvPr>
        </p:nvSpPr>
        <p:spPr>
          <a:xfrm>
            <a:off x="7219210" y="3079044"/>
            <a:ext cx="1107281" cy="1474788"/>
          </a:xfrm>
        </p:spPr>
        <p:txBody>
          <a:bodyPr rtlCol="0">
            <a:normAutofit/>
          </a:bodyPr>
          <a:lstStyle>
            <a:lvl1pPr>
              <a:defRPr sz="1200"/>
            </a:lvl1pPr>
          </a:lstStyle>
          <a:p>
            <a:pPr rtl="0"/>
            <a:r>
              <a:rPr lang="nl-NL" noProof="0"/>
              <a:t>Klik op het pictogram als u een onlineafbeelding wilt toevoegen</a:t>
            </a:r>
          </a:p>
        </p:txBody>
      </p:sp>
      <p:sp>
        <p:nvSpPr>
          <p:cNvPr id="25" name="Tijdelijke aanduiding voor datum 4">
            <a:extLst>
              <a:ext uri="{FF2B5EF4-FFF2-40B4-BE49-F238E27FC236}">
                <a16:creationId xmlns:a16="http://schemas.microsoft.com/office/drawing/2014/main" id="{8B2D064B-EC57-4EA9-96ED-918E61BFD5F4}"/>
              </a:ext>
            </a:extLst>
          </p:cNvPr>
          <p:cNvSpPr>
            <a:spLocks noGrp="1"/>
          </p:cNvSpPr>
          <p:nvPr>
            <p:ph type="dt" sz="half" idx="10"/>
          </p:nvPr>
        </p:nvSpPr>
        <p:spPr>
          <a:xfrm>
            <a:off x="628650" y="6356351"/>
            <a:ext cx="2057400" cy="365125"/>
          </a:xfrm>
        </p:spPr>
        <p:txBody>
          <a:bodyPr rtlCol="0"/>
          <a:lstStyle>
            <a:lvl1pPr>
              <a:defRPr sz="675">
                <a:solidFill>
                  <a:schemeClr val="accent5">
                    <a:lumMod val="75000"/>
                  </a:schemeClr>
                </a:solidFill>
              </a:defRPr>
            </a:lvl1pPr>
          </a:lstStyle>
          <a:p>
            <a:pPr rtl="0"/>
            <a:r>
              <a:rPr lang="nl-NL" noProof="0"/>
              <a:t>29-7-20XX</a:t>
            </a:r>
          </a:p>
        </p:txBody>
      </p:sp>
      <p:sp>
        <p:nvSpPr>
          <p:cNvPr id="26" name="Tijdelijke aanduiding voor voettekst 5">
            <a:extLst>
              <a:ext uri="{FF2B5EF4-FFF2-40B4-BE49-F238E27FC236}">
                <a16:creationId xmlns:a16="http://schemas.microsoft.com/office/drawing/2014/main" id="{B2A70FF9-0C32-4443-A788-56E40DD780D1}"/>
              </a:ext>
            </a:extLst>
          </p:cNvPr>
          <p:cNvSpPr>
            <a:spLocks noGrp="1"/>
          </p:cNvSpPr>
          <p:nvPr>
            <p:ph type="ftr" sz="quarter" idx="11"/>
          </p:nvPr>
        </p:nvSpPr>
        <p:spPr>
          <a:xfrm>
            <a:off x="3028950" y="6356351"/>
            <a:ext cx="3086100" cy="365125"/>
          </a:xfrm>
        </p:spPr>
        <p:txBody>
          <a:bodyPr rtlCol="0"/>
          <a:lstStyle>
            <a:lvl1pPr>
              <a:defRPr sz="675">
                <a:solidFill>
                  <a:schemeClr val="accent5">
                    <a:lumMod val="75000"/>
                  </a:schemeClr>
                </a:solidFill>
              </a:defRPr>
            </a:lvl1pPr>
          </a:lstStyle>
          <a:p>
            <a:pPr rtl="0"/>
            <a:r>
              <a:rPr lang="nl-NL" noProof="0"/>
              <a:t>Oriëntatie werknemer</a:t>
            </a:r>
          </a:p>
        </p:txBody>
      </p:sp>
      <p:sp>
        <p:nvSpPr>
          <p:cNvPr id="27" name="Tijdelijke aanduiding voor dianummer 6">
            <a:extLst>
              <a:ext uri="{FF2B5EF4-FFF2-40B4-BE49-F238E27FC236}">
                <a16:creationId xmlns:a16="http://schemas.microsoft.com/office/drawing/2014/main" id="{D51176E4-E898-4497-ACF7-72CFF75FED25}"/>
              </a:ext>
            </a:extLst>
          </p:cNvPr>
          <p:cNvSpPr>
            <a:spLocks noGrp="1"/>
          </p:cNvSpPr>
          <p:nvPr>
            <p:ph type="sldNum" sz="quarter" idx="12"/>
          </p:nvPr>
        </p:nvSpPr>
        <p:spPr>
          <a:xfrm>
            <a:off x="6457950" y="6356351"/>
            <a:ext cx="2057400" cy="365125"/>
          </a:xfrm>
        </p:spPr>
        <p:txBody>
          <a:bodyPr rtlCol="0"/>
          <a:lstStyle>
            <a:lvl1pPr>
              <a:defRPr sz="675">
                <a:solidFill>
                  <a:schemeClr val="accent5">
                    <a:lumMod val="75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33623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nl-NL" sz="44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nl-NL" sz="32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8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24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20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nl-NL" sz="4400" b="0" strike="noStrike" spc="-1">
                <a:solidFill>
                  <a:srgbClr val="000000"/>
                </a:solidFill>
                <a:uFill>
                  <a:solidFill>
                    <a:srgbClr val="FFFFFF"/>
                  </a:solidFill>
                </a:uFill>
                <a:latin typeface="Arial"/>
              </a:rPr>
              <a:t>Klik om de opmaak van de titeltekst te bewerken</a:t>
            </a: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nl-NL" sz="32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8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24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20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B9C0C7A-1F44-4FD4-AEDA-411047C7B1F8}" type="datetimeFigureOut">
              <a:rPr lang="nl-NL" smtClean="0"/>
              <a:t>18-9-2023</a:t>
            </a:fld>
            <a:endParaRPr lang="nl-NL"/>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03F2320B-F3B5-44F3-8D88-4DCB0E2A34F8}" type="slidenum">
              <a:rPr lang="nl-NL" smtClean="0"/>
              <a:t>‹nr.›</a:t>
            </a:fld>
            <a:endParaRPr lang="nl-NL"/>
          </a:p>
        </p:txBody>
      </p:sp>
    </p:spTree>
    <p:extLst>
      <p:ext uri="{BB962C8B-B14F-4D97-AF65-F5344CB8AC3E}">
        <p14:creationId xmlns:p14="http://schemas.microsoft.com/office/powerpoint/2010/main" val="671249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p:cNvPicPr>
            <a:picLocks noChangeAspect="1"/>
          </p:cNvPicPr>
          <p:nvPr/>
        </p:nvPicPr>
        <p:blipFill>
          <a:blip r:embed="rId15">
            <a:extLst>
              <a:ext uri="{28A0092B-C50C-407E-A947-70E740481C1C}">
                <a14:useLocalDpi xmlns:a14="http://schemas.microsoft.com/office/drawing/2010/main" val="0"/>
              </a:ext>
            </a:extLst>
          </a:blip>
          <a:srcRect b="-1563"/>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nl-NL"/>
              <a:t>Titelstijl van model bewerken</a:t>
            </a:r>
            <a:endParaRPr lang="en-US"/>
          </a:p>
        </p:txBody>
      </p:sp>
      <p:sp>
        <p:nvSpPr>
          <p:cNvPr id="1030" name="Text Placeholder 2"/>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p>
        </p:txBody>
      </p:sp>
      <p:sp>
        <p:nvSpPr>
          <p:cNvPr id="4"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a:defRPr sz="1000">
                <a:solidFill>
                  <a:schemeClr val="tx1">
                    <a:tint val="75000"/>
                  </a:schemeClr>
                </a:solidFill>
                <a:latin typeface="Verdana" charset="0"/>
                <a:ea typeface="Arial" charset="0"/>
                <a:cs typeface="Arial" charset="0"/>
              </a:defRPr>
            </a:lvl1pPr>
          </a:lstStyle>
          <a:p>
            <a:pPr>
              <a:defRPr/>
            </a:pPr>
            <a:endParaRPr lang="nl-NL"/>
          </a:p>
        </p:txBody>
      </p:sp>
      <p:sp>
        <p:nvSpPr>
          <p:cNvPr id="5" name="Footer Placeholder 4"/>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a:defRPr sz="1000">
                <a:solidFill>
                  <a:schemeClr val="tx1">
                    <a:tint val="75000"/>
                  </a:schemeClr>
                </a:solidFill>
                <a:latin typeface="Verdana" charset="0"/>
                <a:ea typeface="Arial" charset="0"/>
                <a:cs typeface="Arial" charset="0"/>
              </a:defRPr>
            </a:lvl1pPr>
          </a:lstStyle>
          <a:p>
            <a:pPr>
              <a:defRPr/>
            </a:pPr>
            <a:endParaRPr lang="nl-NL"/>
          </a:p>
        </p:txBody>
      </p:sp>
      <p:sp>
        <p:nvSpPr>
          <p:cNvPr id="6" name="Slide Number Placeholder 5"/>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a:defRPr sz="2800" smtClean="0">
                <a:solidFill>
                  <a:schemeClr val="accent1"/>
                </a:solidFill>
                <a:latin typeface="Verdana" charset="0"/>
                <a:ea typeface="Arial" charset="0"/>
                <a:cs typeface="Arial" charset="0"/>
              </a:defRPr>
            </a:lvl1pPr>
          </a:lstStyle>
          <a:p>
            <a:pPr>
              <a:defRPr/>
            </a:pPr>
            <a:fld id="{BF9BA6EC-2771-4FF0-8824-0707AB6DA350}" type="slidenum">
              <a:rPr lang="nl-NL" altLang="nl-NL"/>
              <a:pPr>
                <a:defRPr/>
              </a:pPr>
              <a:t>‹nr.›</a:t>
            </a:fld>
            <a:endParaRPr lang="nl-NL" altLang="nl-NL"/>
          </a:p>
        </p:txBody>
      </p:sp>
    </p:spTree>
    <p:extLst>
      <p:ext uri="{BB962C8B-B14F-4D97-AF65-F5344CB8AC3E}">
        <p14:creationId xmlns:p14="http://schemas.microsoft.com/office/powerpoint/2010/main" val="25806682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fontAlgn="base">
        <a:lnSpc>
          <a:spcPct val="90000"/>
        </a:lnSpc>
        <a:spcBef>
          <a:spcPct val="0"/>
        </a:spcBef>
        <a:spcAft>
          <a:spcPct val="0"/>
        </a:spcAft>
        <a:defRPr sz="3200" kern="1200" cap="all">
          <a:solidFill>
            <a:schemeClr val="tx1"/>
          </a:solidFill>
          <a:latin typeface="+mj-lt"/>
          <a:ea typeface="+mj-ea"/>
          <a:cs typeface="+mj-cs"/>
        </a:defRPr>
      </a:lvl1pPr>
      <a:lvl2pPr algn="l" defTabSz="685800" rtl="0" fontAlgn="base">
        <a:lnSpc>
          <a:spcPct val="90000"/>
        </a:lnSpc>
        <a:spcBef>
          <a:spcPct val="0"/>
        </a:spcBef>
        <a:spcAft>
          <a:spcPct val="0"/>
        </a:spcAft>
        <a:defRPr sz="3200">
          <a:solidFill>
            <a:schemeClr val="tx1"/>
          </a:solidFill>
          <a:latin typeface="Gill Sans MT" panose="020B0502020104020203" pitchFamily="34" charset="0"/>
        </a:defRPr>
      </a:lvl2pPr>
      <a:lvl3pPr algn="l" defTabSz="685800" rtl="0" fontAlgn="base">
        <a:lnSpc>
          <a:spcPct val="90000"/>
        </a:lnSpc>
        <a:spcBef>
          <a:spcPct val="0"/>
        </a:spcBef>
        <a:spcAft>
          <a:spcPct val="0"/>
        </a:spcAft>
        <a:defRPr sz="3200">
          <a:solidFill>
            <a:schemeClr val="tx1"/>
          </a:solidFill>
          <a:latin typeface="Gill Sans MT" panose="020B0502020104020203" pitchFamily="34" charset="0"/>
        </a:defRPr>
      </a:lvl3pPr>
      <a:lvl4pPr algn="l" defTabSz="685800" rtl="0" fontAlgn="base">
        <a:lnSpc>
          <a:spcPct val="90000"/>
        </a:lnSpc>
        <a:spcBef>
          <a:spcPct val="0"/>
        </a:spcBef>
        <a:spcAft>
          <a:spcPct val="0"/>
        </a:spcAft>
        <a:defRPr sz="3200">
          <a:solidFill>
            <a:schemeClr val="tx1"/>
          </a:solidFill>
          <a:latin typeface="Gill Sans MT" panose="020B0502020104020203" pitchFamily="34" charset="0"/>
        </a:defRPr>
      </a:lvl4pPr>
      <a:lvl5pPr algn="l" defTabSz="685800" rtl="0" fontAlgn="base">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fontAlgn="base">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fontAlgn="base">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fontAlgn="base">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fontAlgn="base">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fontAlgn="base">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n.audureau@msa.nl"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mbostart.nl/"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p:nvPr>
        </p:nvSpPr>
        <p:spPr>
          <a:xfrm>
            <a:off x="5118410" y="1746572"/>
            <a:ext cx="3902927" cy="3918240"/>
          </a:xfrm>
        </p:spPr>
        <p:txBody>
          <a:bodyPr/>
          <a:lstStyle/>
          <a:p>
            <a:endParaRPr lang="nl-NL" sz="4000" dirty="0"/>
          </a:p>
          <a:p>
            <a:r>
              <a:rPr lang="nl-NL" sz="4000" dirty="0"/>
              <a:t>Mentoren:</a:t>
            </a:r>
            <a:endParaRPr lang="nl-NL" sz="4000"/>
          </a:p>
          <a:p>
            <a:endParaRPr lang="nl-NL" sz="3200"/>
          </a:p>
          <a:p>
            <a:r>
              <a:rPr lang="nl-NL" sz="2800"/>
              <a:t>- Francis en Koen</a:t>
            </a:r>
          </a:p>
          <a:p>
            <a:endParaRPr lang="nl-NL" sz="2800"/>
          </a:p>
          <a:p>
            <a:r>
              <a:rPr lang="nl-NL" sz="2800"/>
              <a:t>- Marie Mart en Frank</a:t>
            </a:r>
          </a:p>
        </p:txBody>
      </p:sp>
      <p:sp>
        <p:nvSpPr>
          <p:cNvPr id="5" name="CustomShape 1"/>
          <p:cNvSpPr/>
          <p:nvPr/>
        </p:nvSpPr>
        <p:spPr>
          <a:xfrm>
            <a:off x="4961106" y="0"/>
            <a:ext cx="4182894" cy="179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endParaRPr lang="nl-NL" sz="4400" b="1" strike="noStrike" spc="-1" dirty="0">
              <a:solidFill>
                <a:schemeClr val="accent6">
                  <a:lumMod val="75000"/>
                </a:schemeClr>
              </a:solidFill>
              <a:uFill>
                <a:solidFill>
                  <a:srgbClr val="FFFFFF"/>
                </a:solidFill>
              </a:uFill>
              <a:latin typeface="Calibri"/>
            </a:endParaRPr>
          </a:p>
          <a:p>
            <a:pPr algn="ctr"/>
            <a:endParaRPr lang="nl-NL" sz="4400" b="1" spc="-1" dirty="0">
              <a:solidFill>
                <a:schemeClr val="accent6">
                  <a:lumMod val="75000"/>
                </a:schemeClr>
              </a:solidFill>
              <a:uFill>
                <a:solidFill>
                  <a:srgbClr val="FFFFFF"/>
                </a:solidFill>
              </a:uFill>
              <a:latin typeface="Calibri"/>
            </a:endParaRPr>
          </a:p>
          <a:p>
            <a:pPr algn="ctr"/>
            <a:r>
              <a:rPr lang="nl-NL" sz="4400" b="1" strike="noStrike" spc="-1" dirty="0">
                <a:solidFill>
                  <a:schemeClr val="accent6">
                    <a:lumMod val="75000"/>
                  </a:schemeClr>
                </a:solidFill>
                <a:uFill>
                  <a:solidFill>
                    <a:srgbClr val="FFFFFF"/>
                  </a:solidFill>
                </a:uFill>
                <a:latin typeface="Calibri"/>
              </a:rPr>
              <a:t>Informatieavond 4 mavo</a:t>
            </a:r>
          </a:p>
          <a:p>
            <a:pPr algn="ctr"/>
            <a:endParaRPr lang="nl-NL" sz="1800" b="1" strike="noStrike" spc="-1" dirty="0">
              <a:solidFill>
                <a:schemeClr val="accent6">
                  <a:lumMod val="75000"/>
                </a:schemeClr>
              </a:solidFill>
              <a:uFill>
                <a:solidFill>
                  <a:srgbClr val="FFFFFF"/>
                </a:solidFill>
              </a:uFill>
              <a:latin typeface="Arial"/>
            </a:endParaRPr>
          </a:p>
        </p:txBody>
      </p:sp>
      <p:pic>
        <p:nvPicPr>
          <p:cNvPr id="4" name="Afbeelding 3" descr="Afbeelding met Graphics, grafische vormgeving, clipart, ontwerp&#10;&#10;Automatisch gegenereerde beschrijving">
            <a:extLst>
              <a:ext uri="{FF2B5EF4-FFF2-40B4-BE49-F238E27FC236}">
                <a16:creationId xmlns:a16="http://schemas.microsoft.com/office/drawing/2014/main" id="{7D6F51A1-72B4-A995-1ED8-8DF0F1EB5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835471" cy="6858000"/>
          </a:xfrm>
          <a:prstGeom prst="rect">
            <a:avLst/>
          </a:prstGeom>
        </p:spPr>
      </p:pic>
    </p:spTree>
    <p:extLst>
      <p:ext uri="{BB962C8B-B14F-4D97-AF65-F5344CB8AC3E}">
        <p14:creationId xmlns:p14="http://schemas.microsoft.com/office/powerpoint/2010/main" val="28437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34">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36">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0" name="Picture 138">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51" name="Rectangle 140">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42">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883" y="1110000"/>
            <a:ext cx="7646805"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24" name="CustomShape 1"/>
          <p:cNvSpPr/>
          <p:nvPr/>
        </p:nvSpPr>
        <p:spPr>
          <a:xfrm>
            <a:off x="1493613" y="1600200"/>
            <a:ext cx="6151164" cy="229574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gn="ctr">
              <a:lnSpc>
                <a:spcPct val="90000"/>
              </a:lnSpc>
              <a:spcBef>
                <a:spcPct val="0"/>
              </a:spcBef>
              <a:spcAft>
                <a:spcPts val="600"/>
              </a:spcAft>
            </a:pPr>
            <a:r>
              <a:rPr lang="en-US" sz="4200" b="0" strike="noStrike" kern="1200" spc="-1" dirty="0">
                <a:uFill>
                  <a:solidFill>
                    <a:srgbClr val="FFFFFF"/>
                  </a:solidFill>
                </a:uFill>
                <a:latin typeface="+mj-lt"/>
                <a:ea typeface="+mj-ea"/>
                <a:cs typeface="+mj-cs"/>
              </a:rPr>
              <a:t>Kunst-examens</a:t>
            </a:r>
            <a:r>
              <a:rPr lang="en-US" sz="4200" spc="-1" dirty="0">
                <a:uFill>
                  <a:solidFill>
                    <a:srgbClr val="FFFFFF"/>
                  </a:solidFill>
                </a:uFill>
                <a:latin typeface="+mj-lt"/>
                <a:ea typeface="+mj-ea"/>
                <a:cs typeface="+mj-cs"/>
              </a:rPr>
              <a:t>:</a:t>
            </a:r>
          </a:p>
          <a:p>
            <a:pPr algn="ctr">
              <a:lnSpc>
                <a:spcPct val="90000"/>
              </a:lnSpc>
              <a:spcBef>
                <a:spcPct val="0"/>
              </a:spcBef>
              <a:spcAft>
                <a:spcPts val="600"/>
              </a:spcAft>
            </a:pPr>
            <a:r>
              <a:rPr lang="en-US" sz="4200" spc="-1" dirty="0">
                <a:uFill>
                  <a:solidFill>
                    <a:srgbClr val="FFFFFF"/>
                  </a:solidFill>
                </a:uFill>
                <a:latin typeface="+mj-lt"/>
                <a:ea typeface="+mj-ea"/>
                <a:cs typeface="+mj-cs"/>
              </a:rPr>
              <a:t>22 t/m 25 </a:t>
            </a:r>
            <a:r>
              <a:rPr lang="en-US" sz="4200" spc="-1" dirty="0" err="1">
                <a:uFill>
                  <a:solidFill>
                    <a:srgbClr val="FFFFFF"/>
                  </a:solidFill>
                </a:uFill>
                <a:latin typeface="+mj-lt"/>
                <a:ea typeface="+mj-ea"/>
                <a:cs typeface="+mj-cs"/>
              </a:rPr>
              <a:t>april</a:t>
            </a:r>
          </a:p>
        </p:txBody>
      </p:sp>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5667149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Absentie bij SE’s</a:t>
            </a:r>
            <a:endParaRPr lang="nl-NL" sz="1800" b="0" strike="noStrike" spc="-1">
              <a:solidFill>
                <a:srgbClr val="000000"/>
              </a:solidFill>
              <a:uFill>
                <a:solidFill>
                  <a:srgbClr val="FFFFFF"/>
                </a:solidFill>
              </a:uFill>
              <a:latin typeface="Arial"/>
            </a:endParaRPr>
          </a:p>
        </p:txBody>
      </p:sp>
      <p:sp>
        <p:nvSpPr>
          <p:cNvPr id="130" name="CustomShape 2"/>
          <p:cNvSpPr/>
          <p:nvPr/>
        </p:nvSpPr>
        <p:spPr>
          <a:xfrm>
            <a:off x="457200" y="1417680"/>
            <a:ext cx="8228880" cy="517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pPr>
            <a:r>
              <a:rPr lang="nl-NL" sz="2400" b="0" strike="noStrike" spc="-1" dirty="0">
                <a:solidFill>
                  <a:srgbClr val="000000"/>
                </a:solidFill>
                <a:uFill>
                  <a:solidFill>
                    <a:srgbClr val="FFFFFF"/>
                  </a:solidFill>
                </a:uFill>
                <a:latin typeface="Calibri"/>
              </a:rPr>
              <a:t>Een SE is een examen, zorg dus dat je er bent!</a:t>
            </a:r>
            <a:endParaRPr lang="nl-NL" sz="1200" b="0" strike="noStrike" spc="-1" dirty="0">
              <a:solidFill>
                <a:srgbClr val="000000"/>
              </a:solidFill>
              <a:uFill>
                <a:solidFill>
                  <a:srgbClr val="FFFFFF"/>
                </a:solidFill>
              </a:uFill>
              <a:latin typeface="Arial"/>
            </a:endParaRPr>
          </a:p>
          <a:p>
            <a:pPr marL="343080" indent="-342360">
              <a:lnSpc>
                <a:spcPct val="100000"/>
              </a:lnSpc>
            </a:pPr>
            <a:endParaRPr lang="nl-NL" sz="1200" b="0" strike="noStrike" spc="-1" dirty="0">
              <a:solidFill>
                <a:srgbClr val="000000"/>
              </a:solidFill>
              <a:uFill>
                <a:solidFill>
                  <a:srgbClr val="FFFFFF"/>
                </a:solidFill>
              </a:uFill>
              <a:latin typeface="Arial"/>
            </a:endParaRPr>
          </a:p>
          <a:p>
            <a:pPr marL="343080" indent="-342360">
              <a:lnSpc>
                <a:spcPct val="100000"/>
              </a:lnSpc>
            </a:pPr>
            <a:r>
              <a:rPr lang="nl-NL" sz="2400" b="0" strike="noStrike" spc="-1" dirty="0">
                <a:solidFill>
                  <a:srgbClr val="000000"/>
                </a:solidFill>
                <a:uFill>
                  <a:solidFill>
                    <a:srgbClr val="FFFFFF"/>
                  </a:solidFill>
                </a:uFill>
                <a:latin typeface="Calibri"/>
              </a:rPr>
              <a:t>‘Regeling Schoolexamen’ (artikel 3.3)</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Melding verzuim telefonisch voor SE-aanvang bij administratie</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Brief aan teamleider …</a:t>
            </a:r>
            <a:endParaRPr lang="nl-NL" sz="12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b="0" strike="noStrike" spc="-1">
                <a:solidFill>
                  <a:srgbClr val="000000"/>
                </a:solidFill>
                <a:uFill>
                  <a:solidFill>
                    <a:srgbClr val="FFFFFF"/>
                  </a:solidFill>
                </a:uFill>
                <a:latin typeface="Calibri"/>
              </a:rPr>
              <a:t>reden van verzuim</a:t>
            </a:r>
            <a:endParaRPr lang="nl-NL" sz="1400" b="0" strike="noStrike" spc="-1">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b="0" strike="noStrike" spc="-1">
                <a:solidFill>
                  <a:srgbClr val="000000"/>
                </a:solidFill>
                <a:uFill>
                  <a:solidFill>
                    <a:srgbClr val="FFFFFF"/>
                  </a:solidFill>
                </a:uFill>
                <a:latin typeface="Calibri"/>
              </a:rPr>
              <a:t>duidelijk aangeven welk SE gemist is (vak, welk SE, datum, uur)</a:t>
            </a:r>
            <a:endParaRPr lang="nl-NL" sz="1400" b="0" strike="noStrike" spc="-1">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spc="-1">
                <a:solidFill>
                  <a:srgbClr val="000000"/>
                </a:solidFill>
                <a:uFill>
                  <a:solidFill>
                    <a:srgbClr val="FFFFFF"/>
                  </a:solidFill>
                </a:uFill>
                <a:latin typeface="Calibri"/>
              </a:rPr>
              <a:t>s</a:t>
            </a:r>
            <a:r>
              <a:rPr lang="nl-NL" sz="2000" b="0" strike="noStrike" spc="-1">
                <a:solidFill>
                  <a:srgbClr val="000000"/>
                </a:solidFill>
                <a:uFill>
                  <a:solidFill>
                    <a:srgbClr val="FFFFFF"/>
                  </a:solidFill>
                </a:uFill>
                <a:latin typeface="Calibri"/>
              </a:rPr>
              <a:t>tandaardbrief beschikbaar ( &gt; ouders &gt; absentie)</a:t>
            </a:r>
            <a:endParaRPr lang="nl-NL" sz="1400" b="0" strike="noStrike" spc="-1">
              <a:solidFill>
                <a:srgbClr val="000000"/>
              </a:solidFill>
              <a:uFill>
                <a:solidFill>
                  <a:srgbClr val="FFFFFF"/>
                </a:solidFill>
              </a:uFill>
              <a:latin typeface="Arial"/>
            </a:endParaRPr>
          </a:p>
          <a:p>
            <a:pPr marL="343080" indent="-342360">
              <a:lnSpc>
                <a:spcPct val="100000"/>
              </a:lnSpc>
            </a:pPr>
            <a:endParaRPr lang="nl-NL" sz="1200" b="0" strike="noStrike" spc="-1" dirty="0">
              <a:solidFill>
                <a:srgbClr val="000000"/>
              </a:solidFill>
              <a:uFill>
                <a:solidFill>
                  <a:srgbClr val="FFFFFF"/>
                </a:solidFill>
              </a:uFill>
              <a:latin typeface="Arial"/>
            </a:endParaRPr>
          </a:p>
        </p:txBody>
      </p:sp>
      <p:pic>
        <p:nvPicPr>
          <p:cNvPr id="1026" name="Picture 2" descr="Afbeeldingsresultaat voor absen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20684"/>
            <a:ext cx="3203848" cy="21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stomShape 1"/>
          <p:cNvSpPr/>
          <p:nvPr/>
        </p:nvSpPr>
        <p:spPr>
          <a:xfrm>
            <a:off x="771525" y="1967266"/>
            <a:ext cx="1971675" cy="2547257"/>
          </a:xfrm>
          <a:prstGeom prst="rect">
            <a:avLst/>
          </a:prstGeom>
          <a:noFill/>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ctr">
              <a:lnSpc>
                <a:spcPct val="90000"/>
              </a:lnSpc>
              <a:spcBef>
                <a:spcPct val="0"/>
              </a:spcBef>
              <a:spcAft>
                <a:spcPts val="600"/>
              </a:spcAft>
            </a:pPr>
            <a:r>
              <a:rPr lang="en-US" sz="3100" b="0" strike="noStrike" kern="1200" spc="-1">
                <a:solidFill>
                  <a:srgbClr val="FFFFFF"/>
                </a:solidFill>
                <a:uFill>
                  <a:solidFill>
                    <a:srgbClr val="FFFFFF"/>
                  </a:solidFill>
                </a:uFill>
                <a:latin typeface="+mj-lt"/>
                <a:ea typeface="+mj-ea"/>
                <a:cs typeface="+mj-cs"/>
              </a:rPr>
              <a:t>Absentie bij SE’s</a:t>
            </a:r>
          </a:p>
        </p:txBody>
      </p:sp>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pic>
        <p:nvPicPr>
          <p:cNvPr id="6" name="Afbeelding 5">
            <a:extLst>
              <a:ext uri="{FF2B5EF4-FFF2-40B4-BE49-F238E27FC236}">
                <a16:creationId xmlns:a16="http://schemas.microsoft.com/office/drawing/2014/main" id="{167D23D7-A46C-5347-074C-2982B89297B5}"/>
              </a:ext>
            </a:extLst>
          </p:cNvPr>
          <p:cNvPicPr>
            <a:picLocks noChangeAspect="1"/>
          </p:cNvPicPr>
          <p:nvPr/>
        </p:nvPicPr>
        <p:blipFill rotWithShape="1">
          <a:blip r:embed="rId2"/>
          <a:srcRect l="17312" t="8375" r="20216" b="6177"/>
          <a:stretch/>
        </p:blipFill>
        <p:spPr>
          <a:xfrm>
            <a:off x="3252669" y="1396181"/>
            <a:ext cx="5712541" cy="4395019"/>
          </a:xfrm>
          <a:prstGeom prst="rect">
            <a:avLst/>
          </a:prstGeom>
        </p:spPr>
      </p:pic>
      <p:cxnSp>
        <p:nvCxnSpPr>
          <p:cNvPr id="2" name="Rechte verbindingslijn met pijl 1">
            <a:extLst>
              <a:ext uri="{FF2B5EF4-FFF2-40B4-BE49-F238E27FC236}">
                <a16:creationId xmlns:a16="http://schemas.microsoft.com/office/drawing/2014/main" id="{3E0D0444-1B26-9213-77BA-07443B7E59CD}"/>
              </a:ext>
            </a:extLst>
          </p:cNvPr>
          <p:cNvCxnSpPr>
            <a:cxnSpLocks/>
          </p:cNvCxnSpPr>
          <p:nvPr/>
        </p:nvCxnSpPr>
        <p:spPr>
          <a:xfrm>
            <a:off x="5704115" y="3145971"/>
            <a:ext cx="1371599" cy="17617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2090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stomShape 1"/>
          <p:cNvSpPr/>
          <p:nvPr/>
        </p:nvSpPr>
        <p:spPr>
          <a:xfrm>
            <a:off x="771525" y="1967266"/>
            <a:ext cx="1971675" cy="2547257"/>
          </a:xfrm>
          <a:prstGeom prst="rect">
            <a:avLst/>
          </a:prstGeom>
          <a:noFill/>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ctr">
              <a:lnSpc>
                <a:spcPct val="90000"/>
              </a:lnSpc>
              <a:spcBef>
                <a:spcPct val="0"/>
              </a:spcBef>
              <a:spcAft>
                <a:spcPts val="600"/>
              </a:spcAft>
            </a:pPr>
            <a:r>
              <a:rPr lang="en-US" sz="3100" b="0" strike="noStrike" kern="1200" spc="-1">
                <a:solidFill>
                  <a:srgbClr val="FFFFFF"/>
                </a:solidFill>
                <a:uFill>
                  <a:solidFill>
                    <a:srgbClr val="FFFFFF"/>
                  </a:solidFill>
                </a:uFill>
                <a:latin typeface="+mj-lt"/>
                <a:ea typeface="+mj-ea"/>
                <a:cs typeface="+mj-cs"/>
              </a:rPr>
              <a:t>Absentie bij SE’s</a:t>
            </a:r>
          </a:p>
        </p:txBody>
      </p:sp>
      <p:pic>
        <p:nvPicPr>
          <p:cNvPr id="3" name="Afbeelding 2">
            <a:extLst>
              <a:ext uri="{FF2B5EF4-FFF2-40B4-BE49-F238E27FC236}">
                <a16:creationId xmlns:a16="http://schemas.microsoft.com/office/drawing/2014/main" id="{193A8A0A-B298-20A5-A52C-E15EC05C99E5}"/>
              </a:ext>
            </a:extLst>
          </p:cNvPr>
          <p:cNvPicPr>
            <a:picLocks noChangeAspect="1"/>
          </p:cNvPicPr>
          <p:nvPr/>
        </p:nvPicPr>
        <p:blipFill rotWithShape="1">
          <a:blip r:embed="rId2"/>
          <a:srcRect l="17527" t="8184" r="19247" b="10764"/>
          <a:stretch/>
        </p:blipFill>
        <p:spPr>
          <a:xfrm>
            <a:off x="3582987" y="1594271"/>
            <a:ext cx="5085525" cy="3667129"/>
          </a:xfrm>
          <a:prstGeom prst="rect">
            <a:avLst/>
          </a:prstGeom>
        </p:spPr>
      </p:pic>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cxnSp>
        <p:nvCxnSpPr>
          <p:cNvPr id="2" name="Rechte verbindingslijn met pijl 1">
            <a:extLst>
              <a:ext uri="{FF2B5EF4-FFF2-40B4-BE49-F238E27FC236}">
                <a16:creationId xmlns:a16="http://schemas.microsoft.com/office/drawing/2014/main" id="{426FA60E-624E-8EED-0555-8959C657F16E}"/>
              </a:ext>
            </a:extLst>
          </p:cNvPr>
          <p:cNvCxnSpPr/>
          <p:nvPr/>
        </p:nvCxnSpPr>
        <p:spPr>
          <a:xfrm flipH="1">
            <a:off x="6805904" y="3524570"/>
            <a:ext cx="1250731" cy="853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594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Absentie bij SE’s</a:t>
            </a:r>
            <a:endParaRPr lang="nl-NL" sz="1800" b="0" strike="noStrike" spc="-1">
              <a:solidFill>
                <a:srgbClr val="000000"/>
              </a:solidFill>
              <a:uFill>
                <a:solidFill>
                  <a:srgbClr val="FFFFFF"/>
                </a:solidFill>
              </a:uFill>
              <a:latin typeface="Arial"/>
            </a:endParaRPr>
          </a:p>
        </p:txBody>
      </p:sp>
      <p:sp>
        <p:nvSpPr>
          <p:cNvPr id="130" name="CustomShape 2"/>
          <p:cNvSpPr/>
          <p:nvPr/>
        </p:nvSpPr>
        <p:spPr>
          <a:xfrm>
            <a:off x="457200" y="1417680"/>
            <a:ext cx="8228880" cy="517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pPr>
            <a:r>
              <a:rPr lang="nl-NL" sz="2400" b="0" strike="noStrike" spc="-1" dirty="0">
                <a:solidFill>
                  <a:srgbClr val="000000"/>
                </a:solidFill>
                <a:uFill>
                  <a:solidFill>
                    <a:srgbClr val="FFFFFF"/>
                  </a:solidFill>
                </a:uFill>
                <a:latin typeface="Calibri"/>
              </a:rPr>
              <a:t>Een SE is een examen, zorg dus dat je er bent!</a:t>
            </a:r>
            <a:endParaRPr lang="nl-NL" sz="1200" b="0" strike="noStrike" spc="-1" dirty="0">
              <a:solidFill>
                <a:srgbClr val="000000"/>
              </a:solidFill>
              <a:uFill>
                <a:solidFill>
                  <a:srgbClr val="FFFFFF"/>
                </a:solidFill>
              </a:uFill>
              <a:latin typeface="Arial"/>
            </a:endParaRPr>
          </a:p>
          <a:p>
            <a:pPr marL="343080" indent="-342360">
              <a:lnSpc>
                <a:spcPct val="100000"/>
              </a:lnSpc>
            </a:pPr>
            <a:endParaRPr lang="nl-NL" sz="1200" b="0" strike="noStrike" spc="-1" dirty="0">
              <a:solidFill>
                <a:srgbClr val="000000"/>
              </a:solidFill>
              <a:uFill>
                <a:solidFill>
                  <a:srgbClr val="FFFFFF"/>
                </a:solidFill>
              </a:uFill>
              <a:latin typeface="Arial"/>
            </a:endParaRPr>
          </a:p>
          <a:p>
            <a:pPr marL="343080" indent="-342360">
              <a:lnSpc>
                <a:spcPct val="100000"/>
              </a:lnSpc>
            </a:pPr>
            <a:r>
              <a:rPr lang="nl-NL" sz="2400" b="0" strike="noStrike" spc="-1" dirty="0">
                <a:solidFill>
                  <a:srgbClr val="000000"/>
                </a:solidFill>
                <a:uFill>
                  <a:solidFill>
                    <a:srgbClr val="FFFFFF"/>
                  </a:solidFill>
                </a:uFill>
                <a:latin typeface="Calibri"/>
              </a:rPr>
              <a:t>‘Regeling Schoolexamen’ (artikel 3.3)</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Melding verzuim telefonisch voor SE-aanvang bij administratie</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Brief aan teamleider met handtekening ouder met: </a:t>
            </a:r>
            <a:endParaRPr lang="nl-NL" sz="12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b="0" strike="noStrike" spc="-1" dirty="0">
                <a:solidFill>
                  <a:srgbClr val="000000"/>
                </a:solidFill>
                <a:uFill>
                  <a:solidFill>
                    <a:srgbClr val="FFFFFF"/>
                  </a:solidFill>
                </a:uFill>
                <a:latin typeface="Calibri"/>
              </a:rPr>
              <a:t>reden van verzuim</a:t>
            </a:r>
            <a:endParaRPr lang="nl-NL" sz="12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b="0" strike="noStrike" spc="-1" dirty="0">
                <a:solidFill>
                  <a:srgbClr val="000000"/>
                </a:solidFill>
                <a:uFill>
                  <a:solidFill>
                    <a:srgbClr val="FFFFFF"/>
                  </a:solidFill>
                </a:uFill>
                <a:latin typeface="Calibri"/>
              </a:rPr>
              <a:t>duidelijk aangeven welk SE gemist is (vak, welk SE, datum, uur)</a:t>
            </a:r>
            <a:endParaRPr lang="nl-NL" sz="12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pc="-1">
                <a:solidFill>
                  <a:srgbClr val="000000"/>
                </a:solidFill>
                <a:uFill>
                  <a:solidFill>
                    <a:srgbClr val="FFFFFF"/>
                  </a:solidFill>
                </a:uFill>
                <a:latin typeface="Calibri"/>
              </a:rPr>
              <a:t>s</a:t>
            </a:r>
            <a:r>
              <a:rPr lang="nl-NL" b="0" strike="noStrike" spc="-1">
                <a:solidFill>
                  <a:srgbClr val="000000"/>
                </a:solidFill>
                <a:uFill>
                  <a:solidFill>
                    <a:srgbClr val="FFFFFF"/>
                  </a:solidFill>
                </a:uFill>
                <a:latin typeface="Calibri"/>
              </a:rPr>
              <a:t>tandaardbrief </a:t>
            </a:r>
            <a:r>
              <a:rPr lang="nl-NL" b="0" strike="noStrike" spc="-1" dirty="0">
                <a:solidFill>
                  <a:srgbClr val="000000"/>
                </a:solidFill>
                <a:uFill>
                  <a:solidFill>
                    <a:srgbClr val="FFFFFF"/>
                  </a:solidFill>
                </a:uFill>
                <a:latin typeface="Calibri"/>
              </a:rPr>
              <a:t>beschikbaar ( &gt; ouders &gt; absentie)</a:t>
            </a:r>
            <a:endParaRPr lang="nl-NL" sz="12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pc="-1">
                <a:solidFill>
                  <a:srgbClr val="000000"/>
                </a:solidFill>
                <a:uFill>
                  <a:solidFill>
                    <a:srgbClr val="FFFFFF"/>
                  </a:solidFill>
                </a:uFill>
                <a:latin typeface="Calibri"/>
              </a:rPr>
              <a:t>b</a:t>
            </a:r>
            <a:r>
              <a:rPr lang="nl-NL" b="0" strike="noStrike" spc="-1">
                <a:solidFill>
                  <a:srgbClr val="000000"/>
                </a:solidFill>
                <a:uFill>
                  <a:solidFill>
                    <a:srgbClr val="FFFFFF"/>
                  </a:solidFill>
                </a:uFill>
                <a:latin typeface="Calibri"/>
              </a:rPr>
              <a:t>innen</a:t>
            </a:r>
            <a:r>
              <a:rPr lang="nl-NL" b="0" strike="noStrike" spc="-1" dirty="0">
                <a:solidFill>
                  <a:srgbClr val="000000"/>
                </a:solidFill>
                <a:uFill>
                  <a:solidFill>
                    <a:srgbClr val="FFFFFF"/>
                  </a:solidFill>
                </a:uFill>
                <a:latin typeface="Calibri"/>
              </a:rPr>
              <a:t> 48 uur</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Teamleider beoordeelt reden</a:t>
            </a:r>
            <a:endParaRPr lang="nl-NL" sz="1200" b="0" strike="noStrike" spc="-1" dirty="0">
              <a:solidFill>
                <a:srgbClr val="000000"/>
              </a:solidFill>
              <a:uFill>
                <a:solidFill>
                  <a:srgbClr val="FFFFFF"/>
                </a:solidFill>
              </a:uFill>
              <a:latin typeface="Arial"/>
            </a:endParaRPr>
          </a:p>
          <a:p>
            <a:pPr marL="343080" indent="-342360">
              <a:lnSpc>
                <a:spcPct val="100000"/>
              </a:lnSpc>
            </a:pPr>
            <a:endParaRPr lang="nl-NL" sz="1200" b="0" strike="noStrike" spc="-1" dirty="0">
              <a:solidFill>
                <a:srgbClr val="000000"/>
              </a:solidFill>
              <a:uFill>
                <a:solidFill>
                  <a:srgbClr val="FFFFFF"/>
                </a:solidFill>
              </a:uFill>
              <a:latin typeface="Arial"/>
            </a:endParaRPr>
          </a:p>
          <a:p>
            <a:pPr marL="343080" indent="-342360">
              <a:lnSpc>
                <a:spcPct val="100000"/>
              </a:lnSpc>
            </a:pPr>
            <a:r>
              <a:rPr lang="nl-NL" sz="2400" b="0" strike="noStrike" spc="-1" dirty="0">
                <a:solidFill>
                  <a:srgbClr val="CC3300"/>
                </a:solidFill>
                <a:uFill>
                  <a:solidFill>
                    <a:srgbClr val="FFFFFF"/>
                  </a:solidFill>
                </a:uFill>
                <a:latin typeface="Calibri"/>
              </a:rPr>
              <a:t>Bij ongeoorloofd verzuim</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CC3300"/>
                </a:solidFill>
                <a:uFill>
                  <a:solidFill>
                    <a:srgbClr val="FFFFFF"/>
                  </a:solidFill>
                </a:uFill>
                <a:latin typeface="Calibri"/>
              </a:rPr>
              <a:t>1,0 voor SE</a:t>
            </a:r>
            <a:endParaRPr lang="nl-NL" sz="12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000" b="0" strike="noStrike" spc="-1" dirty="0">
                <a:solidFill>
                  <a:srgbClr val="CC3300"/>
                </a:solidFill>
                <a:uFill>
                  <a:solidFill>
                    <a:srgbClr val="FFFFFF"/>
                  </a:solidFill>
                </a:uFill>
                <a:latin typeface="Calibri"/>
              </a:rPr>
              <a:t>Geen recht op inhalen, wel op herkansen</a:t>
            </a:r>
            <a:endParaRPr lang="nl-NL" sz="1200" b="0" strike="noStrike" spc="-1" dirty="0">
              <a:solidFill>
                <a:srgbClr val="000000"/>
              </a:solidFill>
              <a:uFill>
                <a:solidFill>
                  <a:srgbClr val="FFFFFF"/>
                </a:solidFill>
              </a:uFill>
              <a:latin typeface="Arial"/>
            </a:endParaRPr>
          </a:p>
          <a:p>
            <a:pPr marL="343080" indent="-342360">
              <a:lnSpc>
                <a:spcPct val="100000"/>
              </a:lnSpc>
            </a:pPr>
            <a:endParaRPr lang="nl-NL" sz="1200" b="0" strike="noStrike" spc="-1" dirty="0">
              <a:solidFill>
                <a:srgbClr val="000000"/>
              </a:solidFill>
              <a:uFill>
                <a:solidFill>
                  <a:srgbClr val="FFFFFF"/>
                </a:solidFill>
              </a:uFill>
              <a:latin typeface="Arial"/>
            </a:endParaRPr>
          </a:p>
        </p:txBody>
      </p:sp>
      <p:pic>
        <p:nvPicPr>
          <p:cNvPr id="1026" name="Picture 2" descr="Afbeeldingsresultaat voor absen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20684"/>
            <a:ext cx="3203848" cy="21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82865"/>
      </p:ext>
    </p:extLst>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ustomShape 1"/>
          <p:cNvSpPr/>
          <p:nvPr/>
        </p:nvSpPr>
        <p:spPr>
          <a:xfrm>
            <a:off x="515125" y="1153572"/>
            <a:ext cx="2400300" cy="446116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nl-NL" sz="3600" b="0" strike="noStrike" kern="1200" spc="-1">
                <a:solidFill>
                  <a:srgbClr val="FFFFFF"/>
                </a:solidFill>
                <a:uFill>
                  <a:solidFill>
                    <a:srgbClr val="FFFFFF"/>
                  </a:solidFill>
                </a:uFill>
                <a:latin typeface="+mj-lt"/>
                <a:ea typeface="+mj-ea"/>
                <a:cs typeface="+mj-cs"/>
              </a:rPr>
              <a:t>Inhalen </a:t>
            </a:r>
          </a:p>
          <a:p>
            <a:pPr>
              <a:lnSpc>
                <a:spcPct val="90000"/>
              </a:lnSpc>
              <a:spcBef>
                <a:spcPct val="0"/>
              </a:spcBef>
              <a:spcAft>
                <a:spcPts val="600"/>
              </a:spcAft>
            </a:pPr>
            <a:r>
              <a:rPr lang="nl-NL" sz="3600" b="0" strike="noStrike" kern="1200" spc="-1">
                <a:solidFill>
                  <a:srgbClr val="FFFFFF"/>
                </a:solidFill>
                <a:uFill>
                  <a:solidFill>
                    <a:srgbClr val="FFFFFF"/>
                  </a:solidFill>
                </a:uFill>
                <a:latin typeface="+mj-lt"/>
                <a:ea typeface="+mj-ea"/>
                <a:cs typeface="+mj-cs"/>
              </a:rPr>
              <a:t>en herkansen</a:t>
            </a:r>
          </a:p>
          <a:p>
            <a:pPr>
              <a:lnSpc>
                <a:spcPct val="90000"/>
              </a:lnSpc>
              <a:spcBef>
                <a:spcPct val="0"/>
              </a:spcBef>
              <a:spcAft>
                <a:spcPts val="600"/>
              </a:spcAft>
            </a:pPr>
            <a:r>
              <a:rPr lang="nl-NL" sz="3600" spc="-1">
                <a:solidFill>
                  <a:srgbClr val="FFFFFF"/>
                </a:solidFill>
                <a:uFill>
                  <a:solidFill>
                    <a:srgbClr val="FFFFFF"/>
                  </a:solidFill>
                </a:uFill>
                <a:latin typeface="+mj-lt"/>
                <a:ea typeface="+mj-ea"/>
                <a:cs typeface="+mj-cs"/>
              </a:rPr>
              <a:t>van</a:t>
            </a:r>
            <a:r>
              <a:rPr lang="nl-NL" sz="3600" b="0" strike="noStrike" kern="1200" spc="-1">
                <a:solidFill>
                  <a:srgbClr val="FFFFFF"/>
                </a:solidFill>
                <a:uFill>
                  <a:solidFill>
                    <a:srgbClr val="FFFFFF"/>
                  </a:solidFill>
                </a:uFill>
                <a:latin typeface="+mj-lt"/>
                <a:ea typeface="+mj-ea"/>
                <a:cs typeface="+mj-cs"/>
              </a:rPr>
              <a:t> </a:t>
            </a:r>
          </a:p>
          <a:p>
            <a:pPr>
              <a:lnSpc>
                <a:spcPct val="90000"/>
              </a:lnSpc>
              <a:spcBef>
                <a:spcPct val="0"/>
              </a:spcBef>
              <a:spcAft>
                <a:spcPts val="600"/>
              </a:spcAft>
            </a:pPr>
            <a:r>
              <a:rPr lang="nl-NL" sz="3600" b="0" strike="noStrike" kern="1200" spc="-1" err="1">
                <a:solidFill>
                  <a:srgbClr val="FFFFFF"/>
                </a:solidFill>
                <a:uFill>
                  <a:solidFill>
                    <a:srgbClr val="FFFFFF"/>
                  </a:solidFill>
                </a:uFill>
                <a:latin typeface="+mj-lt"/>
                <a:ea typeface="+mj-ea"/>
                <a:cs typeface="+mj-cs"/>
              </a:rPr>
              <a:t>SE’s</a:t>
            </a:r>
            <a:endParaRPr lang="nl-NL" sz="3600" b="0" strike="noStrike" kern="1200" spc="-1">
              <a:solidFill>
                <a:srgbClr val="FFFFFF"/>
              </a:solidFill>
              <a:uFill>
                <a:solidFill>
                  <a:srgbClr val="FFFFFF"/>
                </a:solidFill>
              </a:uFill>
              <a:latin typeface="+mj-lt"/>
              <a:ea typeface="+mj-ea"/>
              <a:cs typeface="+mj-cs"/>
            </a:endParaRPr>
          </a:p>
        </p:txBody>
      </p:sp>
      <p:sp>
        <p:nvSpPr>
          <p:cNvPr id="141" name="Arc 1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2" name="CustomShape 2"/>
          <p:cNvSpPr/>
          <p:nvPr/>
        </p:nvSpPr>
        <p:spPr>
          <a:xfrm>
            <a:off x="3335481" y="591344"/>
            <a:ext cx="5179868" cy="558561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marL="114480">
              <a:lnSpc>
                <a:spcPct val="90000"/>
              </a:lnSpc>
              <a:spcAft>
                <a:spcPts val="600"/>
              </a:spcAft>
            </a:pPr>
            <a:r>
              <a:rPr lang="nl-NL" b="0" strike="noStrike" spc="-1" dirty="0">
                <a:uFill>
                  <a:solidFill>
                    <a:srgbClr val="FFFFFF"/>
                  </a:solidFill>
                </a:uFill>
              </a:rPr>
              <a:t>Inhalen </a:t>
            </a:r>
          </a:p>
          <a:p>
            <a:pPr marL="343080"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In week 3 of 4 van de volgende periode</a:t>
            </a:r>
          </a:p>
          <a:p>
            <a:pPr marL="743040" lvl="1"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Betreft alle </a:t>
            </a:r>
            <a:r>
              <a:rPr lang="nl-NL" b="0" strike="noStrike" spc="-1" dirty="0" err="1">
                <a:uFill>
                  <a:solidFill>
                    <a:srgbClr val="FFFFFF"/>
                  </a:solidFill>
                </a:uFill>
              </a:rPr>
              <a:t>SE’s</a:t>
            </a:r>
            <a:r>
              <a:rPr lang="nl-NL" b="0" strike="noStrike" spc="-1" dirty="0">
                <a:uFill>
                  <a:solidFill>
                    <a:srgbClr val="FFFFFF"/>
                  </a:solidFill>
                </a:uFill>
              </a:rPr>
              <a:t> uit vorige periode</a:t>
            </a:r>
          </a:p>
          <a:p>
            <a:pPr marL="743040" lvl="1"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Inhaal-SE komt in Magister-agenda van de leerling</a:t>
            </a:r>
          </a:p>
          <a:p>
            <a:pPr marL="743040" lvl="1"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Rooster ongeveer een week van tevoren bekend</a:t>
            </a:r>
          </a:p>
          <a:p>
            <a:pPr marL="743040" lvl="1"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Deel-</a:t>
            </a:r>
            <a:r>
              <a:rPr lang="nl-NL" b="0" strike="noStrike" spc="-1" dirty="0" err="1">
                <a:uFill>
                  <a:solidFill>
                    <a:srgbClr val="FFFFFF"/>
                  </a:solidFill>
                </a:uFill>
              </a:rPr>
              <a:t>SE’s</a:t>
            </a:r>
            <a:r>
              <a:rPr lang="nl-NL" b="0" strike="noStrike" spc="-1" dirty="0">
                <a:uFill>
                  <a:solidFill>
                    <a:srgbClr val="FFFFFF"/>
                  </a:solidFill>
                </a:uFill>
              </a:rPr>
              <a:t> worden niet ingehaald</a:t>
            </a:r>
          </a:p>
          <a:p>
            <a:pPr marL="343080" indent="-228600">
              <a:lnSpc>
                <a:spcPct val="90000"/>
              </a:lnSpc>
              <a:spcAft>
                <a:spcPts val="600"/>
              </a:spcAft>
              <a:buFont typeface="Arial" panose="020B0604020202020204" pitchFamily="34" charset="0"/>
              <a:buChar char="•"/>
            </a:pPr>
            <a:endParaRPr lang="nl-NL" b="0" strike="noStrike" spc="-1" dirty="0">
              <a:uFill>
                <a:solidFill>
                  <a:srgbClr val="FFFFFF"/>
                </a:solidFill>
              </a:uFill>
            </a:endParaRPr>
          </a:p>
          <a:p>
            <a:pPr marL="114480">
              <a:lnSpc>
                <a:spcPct val="90000"/>
              </a:lnSpc>
              <a:spcAft>
                <a:spcPts val="600"/>
              </a:spcAft>
            </a:pPr>
            <a:r>
              <a:rPr lang="nl-NL" b="0" strike="noStrike" spc="-1" dirty="0">
                <a:uFill>
                  <a:solidFill>
                    <a:srgbClr val="FFFFFF"/>
                  </a:solidFill>
                </a:uFill>
              </a:rPr>
              <a:t>Herkansen</a:t>
            </a:r>
          </a:p>
          <a:p>
            <a:pPr marL="343080"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Let op: niet elk SE is </a:t>
            </a:r>
            <a:r>
              <a:rPr lang="nl-NL" b="0" strike="noStrike" spc="-1" dirty="0" err="1">
                <a:uFill>
                  <a:solidFill>
                    <a:srgbClr val="FFFFFF"/>
                  </a:solidFill>
                </a:uFill>
              </a:rPr>
              <a:t>herkansbaar</a:t>
            </a:r>
            <a:r>
              <a:rPr lang="nl-NL" b="0" strike="noStrike" spc="-1" dirty="0">
                <a:uFill>
                  <a:solidFill>
                    <a:srgbClr val="FFFFFF"/>
                  </a:solidFill>
                </a:uFill>
              </a:rPr>
              <a:t> (zie PTA)</a:t>
            </a:r>
          </a:p>
          <a:p>
            <a:pPr marL="343080" indent="-228600">
              <a:lnSpc>
                <a:spcPct val="90000"/>
              </a:lnSpc>
              <a:spcAft>
                <a:spcPts val="600"/>
              </a:spcAft>
              <a:buClr>
                <a:srgbClr val="000000"/>
              </a:buClr>
              <a:buFont typeface="Arial" panose="020B0604020202020204" pitchFamily="34" charset="0"/>
              <a:buChar char="•"/>
            </a:pPr>
            <a:endParaRPr lang="nl-NL" b="0" strike="noStrike" spc="-1">
              <a:uFill>
                <a:solidFill>
                  <a:srgbClr val="FFFFFF"/>
                </a:solidFill>
              </a:uFill>
            </a:endParaRPr>
          </a:p>
          <a:p>
            <a:pPr marL="343080" indent="-228600">
              <a:lnSpc>
                <a:spcPct val="90000"/>
              </a:lnSpc>
              <a:spcAft>
                <a:spcPts val="600"/>
              </a:spcAft>
              <a:buClr>
                <a:srgbClr val="000000"/>
              </a:buClr>
              <a:buFont typeface="Arial" panose="020B0604020202020204" pitchFamily="34" charset="0"/>
              <a:buChar char="•"/>
            </a:pPr>
            <a:r>
              <a:rPr lang="nl-NL" b="0" strike="noStrike" spc="-1">
                <a:uFill>
                  <a:solidFill>
                    <a:srgbClr val="FFFFFF"/>
                  </a:solidFill>
                </a:uFill>
              </a:rPr>
              <a:t>Einde </a:t>
            </a:r>
            <a:r>
              <a:rPr lang="nl-NL" b="0" strike="noStrike" spc="-1" dirty="0">
                <a:uFill>
                  <a:solidFill>
                    <a:srgbClr val="FFFFFF"/>
                  </a:solidFill>
                </a:uFill>
              </a:rPr>
              <a:t>van het schooljaar</a:t>
            </a:r>
          </a:p>
          <a:p>
            <a:pPr marL="343080"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Mavo 4: maximaal 1 per vak en 3 </a:t>
            </a:r>
            <a:r>
              <a:rPr lang="nl-NL" b="0" strike="noStrike" spc="-1">
                <a:uFill>
                  <a:solidFill>
                    <a:srgbClr val="FFFFFF"/>
                  </a:solidFill>
                </a:uFill>
              </a:rPr>
              <a:t>in </a:t>
            </a:r>
            <a:r>
              <a:rPr lang="nl-NL" b="0" strike="noStrike" spc="-1" dirty="0">
                <a:uFill>
                  <a:solidFill>
                    <a:srgbClr val="FFFFFF"/>
                  </a:solidFill>
                </a:uFill>
              </a:rPr>
              <a:t>totaal (per jaar!)</a:t>
            </a:r>
          </a:p>
          <a:p>
            <a:pPr marL="343080" indent="-228600">
              <a:lnSpc>
                <a:spcPct val="90000"/>
              </a:lnSpc>
              <a:spcAft>
                <a:spcPts val="600"/>
              </a:spcAft>
              <a:buClr>
                <a:srgbClr val="000000"/>
              </a:buClr>
              <a:buFont typeface="Arial" panose="020B0604020202020204" pitchFamily="34" charset="0"/>
              <a:buChar char="•"/>
            </a:pPr>
            <a:r>
              <a:rPr lang="nl-NL" b="0" strike="noStrike" spc="-1" dirty="0">
                <a:uFill>
                  <a:solidFill>
                    <a:srgbClr val="FFFFFF"/>
                  </a:solidFill>
                </a:uFill>
              </a:rPr>
              <a:t>Let op: te laat inleveren </a:t>
            </a:r>
            <a:r>
              <a:rPr lang="nl-NL" spc="-1">
                <a:uFill>
                  <a:solidFill>
                    <a:srgbClr val="FFFFFF"/>
                  </a:solidFill>
                </a:uFill>
              </a:rPr>
              <a:t>of onvoldoende </a:t>
            </a:r>
            <a:r>
              <a:rPr lang="nl-NL" b="0" strike="noStrike" spc="-1">
                <a:uFill>
                  <a:solidFill>
                    <a:srgbClr val="FFFFFF"/>
                  </a:solidFill>
                </a:uFill>
              </a:rPr>
              <a:t>profielwerkstuk</a:t>
            </a:r>
            <a:r>
              <a:rPr lang="nl-NL" b="0" strike="noStrike" spc="-1" dirty="0">
                <a:uFill>
                  <a:solidFill>
                    <a:srgbClr val="FFFFFF"/>
                  </a:solidFill>
                </a:uFill>
              </a:rPr>
              <a:t> kost </a:t>
            </a:r>
            <a:r>
              <a:rPr lang="nl-NL" spc="-1" dirty="0">
                <a:uFill>
                  <a:solidFill>
                    <a:srgbClr val="FFFFFF"/>
                  </a:solidFill>
                </a:uFill>
              </a:rPr>
              <a:t>éé</a:t>
            </a:r>
            <a:r>
              <a:rPr lang="nl-NL" b="0" strike="noStrike" spc="-1" dirty="0">
                <a:uFill>
                  <a:solidFill>
                    <a:srgbClr val="FFFFFF"/>
                  </a:solidFill>
                </a:uFill>
              </a:rPr>
              <a:t>n herkansing!</a:t>
            </a:r>
          </a:p>
          <a:p>
            <a:pPr indent="-228600">
              <a:lnSpc>
                <a:spcPct val="90000"/>
              </a:lnSpc>
              <a:spcAft>
                <a:spcPts val="600"/>
              </a:spcAft>
              <a:buFont typeface="Arial" panose="020B0604020202020204" pitchFamily="34" charset="0"/>
              <a:buChar char="•"/>
            </a:pPr>
            <a:endParaRPr lang="en-US" b="0" strike="noStrike" spc="-1" dirty="0">
              <a:uFill>
                <a:solidFill>
                  <a:srgbClr val="FFFFFF"/>
                </a:solidFill>
              </a:uFill>
            </a:endParaRPr>
          </a:p>
        </p:txBody>
      </p:sp>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stomShape 1"/>
          <p:cNvSpPr/>
          <p:nvPr/>
        </p:nvSpPr>
        <p:spPr>
          <a:xfrm>
            <a:off x="771525" y="1967266"/>
            <a:ext cx="1971675" cy="2547257"/>
          </a:xfrm>
          <a:prstGeom prst="rect">
            <a:avLst/>
          </a:prstGeom>
          <a:noFill/>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2800" b="0" strike="noStrike" kern="1200" spc="-1" dirty="0" err="1">
                <a:solidFill>
                  <a:srgbClr val="FFFFFF"/>
                </a:solidFill>
                <a:uFill>
                  <a:solidFill>
                    <a:srgbClr val="FFFFFF"/>
                  </a:solidFill>
                </a:uFill>
                <a:latin typeface="+mj-lt"/>
                <a:ea typeface="+mj-ea"/>
                <a:cs typeface="+mj-cs"/>
              </a:rPr>
              <a:t>Inhalen</a:t>
            </a:r>
            <a:r>
              <a:rPr lang="en-US" sz="2800" b="0" strike="noStrike" kern="1200" spc="-1" dirty="0">
                <a:solidFill>
                  <a:srgbClr val="FFFFFF"/>
                </a:solidFill>
                <a:uFill>
                  <a:solidFill>
                    <a:srgbClr val="FFFFFF"/>
                  </a:solidFill>
                </a:uFill>
                <a:latin typeface="+mj-lt"/>
                <a:ea typeface="+mj-ea"/>
                <a:cs typeface="+mj-cs"/>
              </a:rPr>
              <a:t> </a:t>
            </a:r>
          </a:p>
          <a:p>
            <a:pPr>
              <a:lnSpc>
                <a:spcPct val="90000"/>
              </a:lnSpc>
              <a:spcBef>
                <a:spcPct val="0"/>
              </a:spcBef>
              <a:spcAft>
                <a:spcPts val="600"/>
              </a:spcAft>
            </a:pPr>
            <a:r>
              <a:rPr lang="en-US" sz="2800" b="0" strike="noStrike" kern="1200" spc="-1" dirty="0" err="1">
                <a:solidFill>
                  <a:srgbClr val="FFFFFF"/>
                </a:solidFill>
                <a:uFill>
                  <a:solidFill>
                    <a:srgbClr val="FFFFFF"/>
                  </a:solidFill>
                </a:uFill>
                <a:latin typeface="+mj-lt"/>
                <a:ea typeface="+mj-ea"/>
                <a:cs typeface="+mj-cs"/>
              </a:rPr>
              <a:t>en</a:t>
            </a:r>
            <a:r>
              <a:rPr lang="en-US" sz="2800" b="0" strike="noStrike" kern="1200" spc="-1" dirty="0">
                <a:solidFill>
                  <a:srgbClr val="FFFFFF"/>
                </a:solidFill>
                <a:uFill>
                  <a:solidFill>
                    <a:srgbClr val="FFFFFF"/>
                  </a:solidFill>
                </a:uFill>
                <a:latin typeface="+mj-lt"/>
                <a:ea typeface="+mj-ea"/>
                <a:cs typeface="+mj-cs"/>
              </a:rPr>
              <a:t> </a:t>
            </a:r>
            <a:r>
              <a:rPr lang="en-US" sz="2800" b="0" strike="noStrike" kern="1200" spc="-1" dirty="0" err="1">
                <a:solidFill>
                  <a:srgbClr val="FFFFFF"/>
                </a:solidFill>
                <a:uFill>
                  <a:solidFill>
                    <a:srgbClr val="FFFFFF"/>
                  </a:solidFill>
                </a:uFill>
                <a:latin typeface="+mj-lt"/>
                <a:ea typeface="+mj-ea"/>
                <a:cs typeface="+mj-cs"/>
              </a:rPr>
              <a:t>herkansen</a:t>
            </a:r>
            <a:endParaRPr lang="en-US" sz="2800" b="0" strike="noStrike" kern="1200" spc="-1" dirty="0">
              <a:solidFill>
                <a:srgbClr val="FFFFFF"/>
              </a:solidFill>
              <a:uFill>
                <a:solidFill>
                  <a:srgbClr val="FFFFFF"/>
                </a:solidFill>
              </a:uFill>
              <a:latin typeface="+mj-lt"/>
              <a:ea typeface="+mj-ea"/>
              <a:cs typeface="+mj-cs"/>
            </a:endParaRPr>
          </a:p>
          <a:p>
            <a:pPr>
              <a:lnSpc>
                <a:spcPct val="90000"/>
              </a:lnSpc>
              <a:spcBef>
                <a:spcPct val="0"/>
              </a:spcBef>
              <a:spcAft>
                <a:spcPts val="600"/>
              </a:spcAft>
            </a:pPr>
            <a:r>
              <a:rPr lang="en-US" sz="2800" spc="-1" dirty="0">
                <a:solidFill>
                  <a:srgbClr val="FFFFFF"/>
                </a:solidFill>
                <a:uFill>
                  <a:solidFill>
                    <a:srgbClr val="FFFFFF"/>
                  </a:solidFill>
                </a:uFill>
                <a:latin typeface="+mj-lt"/>
                <a:ea typeface="+mj-ea"/>
                <a:cs typeface="+mj-cs"/>
              </a:rPr>
              <a:t>van</a:t>
            </a:r>
          </a:p>
          <a:p>
            <a:pPr>
              <a:lnSpc>
                <a:spcPct val="90000"/>
              </a:lnSpc>
              <a:spcBef>
                <a:spcPct val="0"/>
              </a:spcBef>
              <a:spcAft>
                <a:spcPts val="600"/>
              </a:spcAft>
            </a:pPr>
            <a:r>
              <a:rPr lang="en-US" sz="2800" b="0" strike="noStrike" kern="1200" spc="-1" dirty="0">
                <a:solidFill>
                  <a:srgbClr val="FFFFFF"/>
                </a:solidFill>
                <a:uFill>
                  <a:solidFill>
                    <a:srgbClr val="FFFFFF"/>
                  </a:solidFill>
                </a:uFill>
                <a:latin typeface="+mj-lt"/>
                <a:ea typeface="+mj-ea"/>
                <a:cs typeface="+mj-cs"/>
              </a:rPr>
              <a:t>SE’s</a:t>
            </a:r>
          </a:p>
        </p:txBody>
      </p:sp>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pic>
        <p:nvPicPr>
          <p:cNvPr id="6" name="Afbeelding 5">
            <a:extLst>
              <a:ext uri="{FF2B5EF4-FFF2-40B4-BE49-F238E27FC236}">
                <a16:creationId xmlns:a16="http://schemas.microsoft.com/office/drawing/2014/main" id="{69DE8D49-4E12-1E0C-5838-BC8DB5D44EFD}"/>
              </a:ext>
            </a:extLst>
          </p:cNvPr>
          <p:cNvPicPr>
            <a:picLocks noChangeAspect="1"/>
          </p:cNvPicPr>
          <p:nvPr/>
        </p:nvPicPr>
        <p:blipFill rotWithShape="1">
          <a:blip r:embed="rId2"/>
          <a:srcRect l="26138" t="19653" r="27204" b="4074"/>
          <a:stretch/>
        </p:blipFill>
        <p:spPr>
          <a:xfrm>
            <a:off x="3380358" y="864817"/>
            <a:ext cx="5667617" cy="5211518"/>
          </a:xfrm>
          <a:prstGeom prst="rect">
            <a:avLst/>
          </a:prstGeom>
        </p:spPr>
      </p:pic>
    </p:spTree>
    <p:extLst>
      <p:ext uri="{BB962C8B-B14F-4D97-AF65-F5344CB8AC3E}">
        <p14:creationId xmlns:p14="http://schemas.microsoft.com/office/powerpoint/2010/main" val="9842157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p:nvPr>
        </p:nvSpPr>
        <p:spPr>
          <a:xfrm>
            <a:off x="457380" y="2035493"/>
            <a:ext cx="8229240" cy="1144800"/>
          </a:xfrm>
        </p:spPr>
        <p:txBody>
          <a:bodyPr/>
          <a:lstStyle/>
          <a:p>
            <a:pPr algn="ctr"/>
            <a:r>
              <a:rPr lang="nl-NL" sz="4400"/>
              <a:t>Mavo 4 - specifiek</a:t>
            </a:r>
          </a:p>
        </p:txBody>
      </p:sp>
    </p:spTree>
    <p:extLst>
      <p:ext uri="{BB962C8B-B14F-4D97-AF65-F5344CB8AC3E}">
        <p14:creationId xmlns:p14="http://schemas.microsoft.com/office/powerpoint/2010/main" val="244980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Verplichte onderdelen</a:t>
            </a:r>
            <a:endParaRPr lang="nl-NL" sz="1800" b="0" strike="noStrike" spc="-1">
              <a:solidFill>
                <a:srgbClr val="000000"/>
              </a:solidFill>
              <a:uFill>
                <a:solidFill>
                  <a:srgbClr val="FFFFFF"/>
                </a:solidFill>
              </a:uFill>
              <a:latin typeface="Arial"/>
            </a:endParaRPr>
          </a:p>
        </p:txBody>
      </p:sp>
      <p:sp>
        <p:nvSpPr>
          <p:cNvPr id="134" name="CustomShape 2"/>
          <p:cNvSpPr/>
          <p:nvPr/>
        </p:nvSpPr>
        <p:spPr>
          <a:xfrm>
            <a:off x="457200" y="141768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r>
              <a:rPr lang="nl-NL" sz="2500" b="0" strike="noStrike" spc="-1" dirty="0">
                <a:solidFill>
                  <a:srgbClr val="000000"/>
                </a:solidFill>
                <a:uFill>
                  <a:solidFill>
                    <a:srgbClr val="FFFFFF"/>
                  </a:solidFill>
                </a:uFill>
                <a:latin typeface="Calibri"/>
              </a:rPr>
              <a:t>Alle verplichte onderdelen van het schoolexamen moeten zijn afgerond (voldoende of goed) vóór deelname aan het examen</a:t>
            </a:r>
          </a:p>
          <a:p>
            <a:endParaRPr lang="nl-NL" sz="1800" b="0" strike="noStrike" spc="-1" dirty="0">
              <a:solidFill>
                <a:srgbClr val="000000"/>
              </a:solidFill>
              <a:uFill>
                <a:solidFill>
                  <a:srgbClr val="FFFFFF"/>
                </a:solidFill>
              </a:uFill>
              <a:latin typeface="Arial"/>
            </a:endParaRPr>
          </a:p>
          <a:p>
            <a:pPr marL="742950" lvl="1" indent="-285115">
              <a:lnSpc>
                <a:spcPct val="100000"/>
              </a:lnSpc>
              <a:buClr>
                <a:srgbClr val="000000"/>
              </a:buClr>
              <a:buFont typeface="Arial"/>
              <a:buChar char="–"/>
            </a:pPr>
            <a:r>
              <a:rPr lang="nl-NL" sz="2500" b="0" strike="noStrike" spc="-1" dirty="0">
                <a:solidFill>
                  <a:srgbClr val="000000"/>
                </a:solidFill>
                <a:uFill>
                  <a:solidFill>
                    <a:srgbClr val="FFFFFF"/>
                  </a:solidFill>
                </a:uFill>
                <a:latin typeface="Calibri"/>
              </a:rPr>
              <a:t>LO (3e en 4e jaar)</a:t>
            </a:r>
            <a:endParaRPr lang="nl-NL" sz="1800" b="0" strike="noStrike" spc="-1" dirty="0">
              <a:solidFill>
                <a:srgbClr val="000000"/>
              </a:solidFill>
              <a:uFill>
                <a:solidFill>
                  <a:srgbClr val="FFFFFF"/>
                </a:solidFill>
              </a:uFill>
              <a:latin typeface="Arial"/>
            </a:endParaRPr>
          </a:p>
          <a:p>
            <a:pPr marL="742950" lvl="1" indent="-285115">
              <a:lnSpc>
                <a:spcPct val="100000"/>
              </a:lnSpc>
              <a:buClr>
                <a:srgbClr val="000000"/>
              </a:buClr>
              <a:buFont typeface="Arial"/>
              <a:buChar char="–"/>
            </a:pPr>
            <a:r>
              <a:rPr lang="nl-NL" sz="2500" b="0" strike="noStrike" spc="-1" dirty="0">
                <a:solidFill>
                  <a:srgbClr val="000000"/>
                </a:solidFill>
                <a:uFill>
                  <a:solidFill>
                    <a:srgbClr val="FFFFFF"/>
                  </a:solidFill>
                </a:uFill>
                <a:latin typeface="Calibri"/>
              </a:rPr>
              <a:t>Kunstvak 1 (3e jaar) </a:t>
            </a:r>
            <a:r>
              <a:rPr lang="nl-NL" sz="2500" b="0" strike="noStrike" spc="-1">
                <a:solidFill>
                  <a:srgbClr val="000000"/>
                </a:solidFill>
                <a:uFill>
                  <a:solidFill>
                    <a:srgbClr val="FFFFFF"/>
                  </a:solidFill>
                </a:uFill>
                <a:latin typeface="Calibri"/>
              </a:rPr>
              <a:t> </a:t>
            </a:r>
            <a:r>
              <a:rPr lang="nl-NL" b="0" strike="noStrike" spc="-1">
                <a:solidFill>
                  <a:srgbClr val="000000"/>
                </a:solidFill>
                <a:uFill>
                  <a:solidFill>
                    <a:srgbClr val="FFFFFF"/>
                  </a:solidFill>
                </a:uFill>
                <a:latin typeface="Calibri"/>
                <a:sym typeface="Wingdings" panose="05000000000000000000" pitchFamily="2" charset="2"/>
              </a:rPr>
              <a:t></a:t>
            </a:r>
            <a:r>
              <a:rPr lang="nl-NL" sz="2500" b="0" strike="noStrike" spc="-1">
                <a:solidFill>
                  <a:srgbClr val="000000"/>
                </a:solidFill>
                <a:uFill>
                  <a:solidFill>
                    <a:srgbClr val="FFFFFF"/>
                  </a:solidFill>
                </a:uFill>
                <a:latin typeface="Calibri"/>
                <a:sym typeface="Wingdings" panose="05000000000000000000" pitchFamily="2" charset="2"/>
              </a:rPr>
              <a:t> </a:t>
            </a:r>
            <a:r>
              <a:rPr lang="nl-NL" sz="2500" b="0" strike="noStrike" spc="-1" dirty="0">
                <a:solidFill>
                  <a:srgbClr val="000000"/>
                </a:solidFill>
                <a:uFill>
                  <a:solidFill>
                    <a:srgbClr val="FFFFFF"/>
                  </a:solidFill>
                </a:uFill>
                <a:latin typeface="Calibri"/>
                <a:sym typeface="Wingdings" panose="05000000000000000000" pitchFamily="2" charset="2"/>
              </a:rPr>
              <a:t> K</a:t>
            </a:r>
            <a:r>
              <a:rPr lang="nl-NL" sz="2500" b="0" strike="noStrike" spc="-1" dirty="0">
                <a:solidFill>
                  <a:srgbClr val="000000"/>
                </a:solidFill>
                <a:uFill>
                  <a:solidFill>
                    <a:srgbClr val="FFFFFF"/>
                  </a:solidFill>
                </a:uFill>
                <a:latin typeface="Calibri"/>
              </a:rPr>
              <a:t>CKV</a:t>
            </a:r>
            <a:endParaRPr lang="nl-NL" sz="1800" b="0" strike="noStrike" spc="-1" dirty="0">
              <a:solidFill>
                <a:srgbClr val="000000"/>
              </a:solidFill>
              <a:uFill>
                <a:solidFill>
                  <a:srgbClr val="FFFFFF"/>
                </a:solidFill>
              </a:uFill>
              <a:latin typeface="Arial"/>
            </a:endParaRPr>
          </a:p>
          <a:p>
            <a:pPr marL="742950" lvl="1" indent="-285115">
              <a:lnSpc>
                <a:spcPct val="100000"/>
              </a:lnSpc>
              <a:buClr>
                <a:srgbClr val="000000"/>
              </a:buClr>
              <a:buFont typeface="Arial"/>
              <a:buChar char="–"/>
            </a:pPr>
            <a:r>
              <a:rPr lang="nl-NL" sz="2500" b="0" strike="noStrike" spc="-1" dirty="0">
                <a:solidFill>
                  <a:srgbClr val="000000"/>
                </a:solidFill>
                <a:uFill>
                  <a:solidFill>
                    <a:srgbClr val="FFFFFF"/>
                  </a:solidFill>
                </a:uFill>
                <a:latin typeface="Calibri"/>
              </a:rPr>
              <a:t>Maatschappijleer 1 (3e jaar)</a:t>
            </a:r>
          </a:p>
          <a:p>
            <a:pPr marL="742950" lvl="1" indent="-285115">
              <a:lnSpc>
                <a:spcPct val="100000"/>
              </a:lnSpc>
              <a:buClr>
                <a:srgbClr val="000000"/>
              </a:buClr>
              <a:buFont typeface="Arial"/>
              <a:buChar char="–"/>
            </a:pPr>
            <a:r>
              <a:rPr lang="nl-NL" sz="2500" spc="-1" dirty="0">
                <a:solidFill>
                  <a:srgbClr val="000000"/>
                </a:solidFill>
                <a:uFill>
                  <a:solidFill>
                    <a:srgbClr val="FFFFFF"/>
                  </a:solidFill>
                </a:uFill>
                <a:latin typeface="Calibri"/>
              </a:rPr>
              <a:t>Profielwerkstuk</a:t>
            </a:r>
          </a:p>
          <a:p>
            <a:pPr marL="457835" lvl="1">
              <a:lnSpc>
                <a:spcPct val="100000"/>
              </a:lnSpc>
              <a:buClr>
                <a:srgbClr val="000000"/>
              </a:buClr>
            </a:pPr>
            <a:endParaRPr lang="nl-NL" sz="2500" b="0" strike="noStrike" spc="-1" dirty="0">
              <a:solidFill>
                <a:srgbClr val="000000"/>
              </a:solidFill>
              <a:uFill>
                <a:solidFill>
                  <a:srgbClr val="FFFFFF"/>
                </a:solidFill>
              </a:uFill>
              <a:latin typeface="Calibri"/>
            </a:endParaRPr>
          </a:p>
          <a:p>
            <a:pPr marL="742950" lvl="1" indent="-285115">
              <a:buClr>
                <a:srgbClr val="000000"/>
              </a:buClr>
              <a:buFont typeface="Arial"/>
              <a:buChar char="–"/>
            </a:pPr>
            <a:r>
              <a:rPr lang="nl-NL" sz="2500" spc="-1" dirty="0">
                <a:solidFill>
                  <a:srgbClr val="000000"/>
                </a:solidFill>
                <a:uFill>
                  <a:solidFill>
                    <a:srgbClr val="FFFFFF"/>
                  </a:solidFill>
                </a:uFill>
                <a:latin typeface="Calibri"/>
              </a:rPr>
              <a:t>Reken-examen 2F (leerlingen zonder wiskunde)</a:t>
            </a:r>
          </a:p>
          <a:p>
            <a:endParaRPr lang="nl-NL" sz="1800" b="0" strike="noStrike" spc="-1" dirty="0">
              <a:solidFill>
                <a:srgbClr val="000000"/>
              </a:solidFill>
              <a:uFill>
                <a:solidFill>
                  <a:srgbClr val="FFFFFF"/>
                </a:solidFill>
              </a:uFill>
              <a:latin typeface="Arial"/>
            </a:endParaRPr>
          </a:p>
        </p:txBody>
      </p:sp>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FA90B-B1A0-70D9-7AAC-D3894D44F3EA}"/>
              </a:ext>
            </a:extLst>
          </p:cNvPr>
          <p:cNvSpPr>
            <a:spLocks noGrp="1"/>
          </p:cNvSpPr>
          <p:nvPr>
            <p:ph type="title"/>
          </p:nvPr>
        </p:nvSpPr>
        <p:spPr>
          <a:xfrm>
            <a:off x="457200" y="273600"/>
            <a:ext cx="8546739" cy="1144800"/>
          </a:xfrm>
        </p:spPr>
        <p:txBody>
          <a:bodyPr/>
          <a:lstStyle/>
          <a:p>
            <a:r>
              <a:rPr lang="nl-NL" sz="4400"/>
              <a:t>Verschil met de 3e klas: </a:t>
            </a:r>
            <a:br>
              <a:rPr lang="nl-NL" sz="4400"/>
            </a:br>
            <a:r>
              <a:rPr lang="nl-NL" sz="4400"/>
              <a:t>minder cijfers</a:t>
            </a:r>
          </a:p>
        </p:txBody>
      </p:sp>
      <p:sp>
        <p:nvSpPr>
          <p:cNvPr id="3" name="Ondertitel 2">
            <a:extLst>
              <a:ext uri="{FF2B5EF4-FFF2-40B4-BE49-F238E27FC236}">
                <a16:creationId xmlns:a16="http://schemas.microsoft.com/office/drawing/2014/main" id="{764F53FF-3697-04D7-490A-FBA0DBC8D74F}"/>
              </a:ext>
            </a:extLst>
          </p:cNvPr>
          <p:cNvSpPr>
            <a:spLocks noGrp="1"/>
          </p:cNvSpPr>
          <p:nvPr>
            <p:ph type="subTitle"/>
          </p:nvPr>
        </p:nvSpPr>
        <p:spPr>
          <a:xfrm>
            <a:off x="457200" y="1604520"/>
            <a:ext cx="8700955" cy="2153923"/>
          </a:xfrm>
        </p:spPr>
        <p:txBody>
          <a:bodyPr/>
          <a:lstStyle/>
          <a:p>
            <a:r>
              <a:rPr lang="nl-NL" sz="3200"/>
              <a:t>C: gemiddeld 115 cijfers</a:t>
            </a:r>
            <a:endParaRPr lang="nl-NL" sz="3200">
              <a:solidFill>
                <a:srgbClr val="000000"/>
              </a:solidFill>
            </a:endParaRPr>
          </a:p>
          <a:p>
            <a:r>
              <a:rPr lang="nl-NL" sz="3200">
                <a:solidFill>
                  <a:srgbClr val="000000"/>
                </a:solidFill>
              </a:rPr>
              <a:t>D: gemiddeld 45-50 cijfers (inclusief eindexamen)</a:t>
            </a:r>
          </a:p>
        </p:txBody>
      </p:sp>
      <p:pic>
        <p:nvPicPr>
          <p:cNvPr id="4" name="Afbeelding 3" descr="Afbeelding met tekst, schermopname, nummer&#10;&#10;Automatisch gegenereerde beschrijving">
            <a:extLst>
              <a:ext uri="{FF2B5EF4-FFF2-40B4-BE49-F238E27FC236}">
                <a16:creationId xmlns:a16="http://schemas.microsoft.com/office/drawing/2014/main" id="{04332715-1B14-3ED2-00D4-063247708B7C}"/>
              </a:ext>
            </a:extLst>
          </p:cNvPr>
          <p:cNvPicPr>
            <a:picLocks noChangeAspect="1"/>
          </p:cNvPicPr>
          <p:nvPr/>
        </p:nvPicPr>
        <p:blipFill>
          <a:blip r:embed="rId2"/>
          <a:stretch>
            <a:fillRect/>
          </a:stretch>
        </p:blipFill>
        <p:spPr>
          <a:xfrm>
            <a:off x="2465616" y="3756486"/>
            <a:ext cx="4394199" cy="2828458"/>
          </a:xfrm>
          <a:prstGeom prst="rect">
            <a:avLst/>
          </a:prstGeom>
        </p:spPr>
      </p:pic>
    </p:spTree>
    <p:extLst>
      <p:ext uri="{BB962C8B-B14F-4D97-AF65-F5344CB8AC3E}">
        <p14:creationId xmlns:p14="http://schemas.microsoft.com/office/powerpoint/2010/main" val="351598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Programma</a:t>
            </a:r>
            <a:endParaRPr lang="nl-NL" sz="1800" b="0" strike="noStrike" spc="-1">
              <a:solidFill>
                <a:srgbClr val="000000"/>
              </a:solidFill>
              <a:uFill>
                <a:solidFill>
                  <a:srgbClr val="FFFFFF"/>
                </a:solidFill>
              </a:uFill>
              <a:latin typeface="Arial"/>
            </a:endParaRPr>
          </a:p>
        </p:txBody>
      </p:sp>
      <p:graphicFrame>
        <p:nvGraphicFramePr>
          <p:cNvPr id="121" name="Table 2"/>
          <p:cNvGraphicFramePr/>
          <p:nvPr>
            <p:extLst>
              <p:ext uri="{D42A27DB-BD31-4B8C-83A1-F6EECF244321}">
                <p14:modId xmlns:p14="http://schemas.microsoft.com/office/powerpoint/2010/main" val="297419139"/>
              </p:ext>
            </p:extLst>
          </p:nvPr>
        </p:nvGraphicFramePr>
        <p:xfrm>
          <a:off x="1523880" y="3573016"/>
          <a:ext cx="6095880" cy="1872270"/>
        </p:xfrm>
        <a:graphic>
          <a:graphicData uri="http://schemas.openxmlformats.org/drawingml/2006/table">
            <a:tbl>
              <a:tblPr/>
              <a:tblGrid>
                <a:gridCol w="6095880">
                  <a:extLst>
                    <a:ext uri="{9D8B030D-6E8A-4147-A177-3AD203B41FA5}">
                      <a16:colId xmlns:a16="http://schemas.microsoft.com/office/drawing/2014/main" val="20000"/>
                    </a:ext>
                  </a:extLst>
                </a:gridCol>
              </a:tblGrid>
              <a:tr h="374454">
                <a:tc>
                  <a:txBody>
                    <a:bodyPr/>
                    <a:lstStyle/>
                    <a:p>
                      <a:pPr>
                        <a:lnSpc>
                          <a:spcPct val="100000"/>
                        </a:lnSpc>
                      </a:pPr>
                      <a:r>
                        <a:rPr lang="nl-NL" sz="1800" b="1" strike="noStrike" spc="-1">
                          <a:solidFill>
                            <a:srgbClr val="FFFFFF"/>
                          </a:solidFill>
                          <a:uFill>
                            <a:solidFill>
                              <a:srgbClr val="FFFFFF"/>
                            </a:solidFill>
                          </a:uFill>
                          <a:latin typeface="Calibri"/>
                        </a:rPr>
                        <a:t>Examenjaar Mavo 4 - specifiek </a:t>
                      </a:r>
                      <a:endParaRPr lang="nl-NL" sz="1800" b="0" strike="noStrike" spc="-1">
                        <a:solidFill>
                          <a:srgbClr val="000000"/>
                        </a:solidFill>
                        <a:uFill>
                          <a:solidFill>
                            <a:srgbClr val="FFFFFF"/>
                          </a:solidFill>
                        </a:u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744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800" b="0" strike="noStrike" spc="-1">
                          <a:solidFill>
                            <a:srgbClr val="000000"/>
                          </a:solidFill>
                          <a:uFill>
                            <a:solidFill>
                              <a:srgbClr val="FFFFFF"/>
                            </a:solidFill>
                          </a:uFill>
                          <a:latin typeface="+mj-lt"/>
                        </a:rPr>
                        <a:t>Slaagzakregeling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527291"/>
                  </a:ext>
                </a:extLst>
              </a:tr>
              <a:tr h="374454">
                <a:tc>
                  <a:txBody>
                    <a:bodyPr/>
                    <a:lstStyle/>
                    <a:p>
                      <a:pPr>
                        <a:lnSpc>
                          <a:spcPct val="100000"/>
                        </a:lnSpc>
                      </a:pPr>
                      <a:r>
                        <a:rPr lang="nl-NL" sz="1800" b="0" strike="noStrike" spc="-1">
                          <a:solidFill>
                            <a:srgbClr val="000000"/>
                          </a:solidFill>
                          <a:uFill>
                            <a:solidFill>
                              <a:srgbClr val="FFFFFF"/>
                            </a:solidFill>
                          </a:uFill>
                          <a:latin typeface="Arial"/>
                        </a:rPr>
                        <a:t>Interessante en belangrijke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44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1800" b="0" strike="noStrike" spc="-1">
                          <a:solidFill>
                            <a:srgbClr val="000000"/>
                          </a:solidFill>
                          <a:uFill>
                            <a:solidFill>
                              <a:srgbClr val="FFFFFF"/>
                            </a:solidFill>
                          </a:uFill>
                          <a:latin typeface="+mn-lt"/>
                        </a:rPr>
                        <a:t>Profielwerkstuk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783992"/>
                  </a:ext>
                </a:extLst>
              </a:tr>
              <a:tr h="374454">
                <a:tc>
                  <a:txBody>
                    <a:bodyPr/>
                    <a:lstStyle/>
                    <a:p>
                      <a:pPr>
                        <a:lnSpc>
                          <a:spcPct val="100000"/>
                        </a:lnSpc>
                      </a:pPr>
                      <a:r>
                        <a:rPr lang="nl-NL" sz="1800" b="0" strike="noStrike" spc="-1">
                          <a:solidFill>
                            <a:srgbClr val="000000"/>
                          </a:solidFill>
                          <a:uFill>
                            <a:solidFill>
                              <a:srgbClr val="FFFFFF"/>
                            </a:solidFill>
                          </a:uFill>
                          <a:latin typeface="+mn-lt"/>
                        </a:rPr>
                        <a:t>Vervolgkeuze</a:t>
                      </a:r>
                      <a:r>
                        <a:rPr lang="nl-NL" sz="1800" b="0" strike="noStrike" spc="-1" baseline="0">
                          <a:solidFill>
                            <a:srgbClr val="000000"/>
                          </a:solidFill>
                          <a:uFill>
                            <a:solidFill>
                              <a:srgbClr val="FFFFFF"/>
                            </a:solidFill>
                          </a:uFill>
                          <a:latin typeface="+mn-lt"/>
                        </a:rPr>
                        <a:t> Havo/MBO</a:t>
                      </a:r>
                      <a:endParaRPr lang="nl-NL" sz="1800" b="0" strike="noStrike" spc="-1">
                        <a:solidFill>
                          <a:srgbClr val="000000"/>
                        </a:solidFill>
                        <a:uFill>
                          <a:solidFill>
                            <a:srgbClr val="FFFFFF"/>
                          </a:solidFill>
                        </a:u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22" name="Table 3"/>
          <p:cNvGraphicFramePr/>
          <p:nvPr>
            <p:extLst>
              <p:ext uri="{D42A27DB-BD31-4B8C-83A1-F6EECF244321}">
                <p14:modId xmlns:p14="http://schemas.microsoft.com/office/powerpoint/2010/main" val="1036922943"/>
              </p:ext>
            </p:extLst>
          </p:nvPr>
        </p:nvGraphicFramePr>
        <p:xfrm>
          <a:off x="1523880" y="1485360"/>
          <a:ext cx="6095880" cy="1784160"/>
        </p:xfrm>
        <a:graphic>
          <a:graphicData uri="http://schemas.openxmlformats.org/drawingml/2006/table">
            <a:tbl>
              <a:tblPr/>
              <a:tblGrid>
                <a:gridCol w="6095880">
                  <a:extLst>
                    <a:ext uri="{9D8B030D-6E8A-4147-A177-3AD203B41FA5}">
                      <a16:colId xmlns:a16="http://schemas.microsoft.com/office/drawing/2014/main" val="20000"/>
                    </a:ext>
                  </a:extLst>
                </a:gridCol>
              </a:tblGrid>
              <a:tr h="446040">
                <a:tc>
                  <a:txBody>
                    <a:bodyPr/>
                    <a:lstStyle/>
                    <a:p>
                      <a:pPr>
                        <a:lnSpc>
                          <a:spcPct val="100000"/>
                        </a:lnSpc>
                      </a:pPr>
                      <a:r>
                        <a:rPr lang="nl-NL" sz="1800" b="1" strike="noStrike" spc="-1">
                          <a:solidFill>
                            <a:srgbClr val="FFFFFF"/>
                          </a:solidFill>
                          <a:uFill>
                            <a:solidFill>
                              <a:srgbClr val="FFFFFF"/>
                            </a:solidFill>
                          </a:uFill>
                          <a:latin typeface="Calibri"/>
                        </a:rPr>
                        <a:t>Examenjaar in het algemeen </a:t>
                      </a:r>
                      <a:endParaRPr lang="nl-NL" sz="1800" b="0" strike="noStrike" spc="-1">
                        <a:solidFill>
                          <a:srgbClr val="000000"/>
                        </a:solidFill>
                        <a:uFill>
                          <a:solidFill>
                            <a:srgbClr val="FFFFFF"/>
                          </a:solidFill>
                        </a:u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46040">
                <a:tc>
                  <a:txBody>
                    <a:bodyPr/>
                    <a:lstStyle/>
                    <a:p>
                      <a:pPr>
                        <a:lnSpc>
                          <a:spcPct val="100000"/>
                        </a:lnSpc>
                      </a:pPr>
                      <a:r>
                        <a:rPr lang="nl-NL" sz="1800" b="0" strike="noStrike" spc="-1">
                          <a:solidFill>
                            <a:srgbClr val="000000"/>
                          </a:solidFill>
                          <a:uFill>
                            <a:solidFill>
                              <a:srgbClr val="FFFFFF"/>
                            </a:solidFill>
                          </a:uFill>
                          <a:latin typeface="Calibri"/>
                        </a:rPr>
                        <a:t>PTA</a:t>
                      </a:r>
                      <a:endParaRPr lang="nl-NL" sz="1800" b="0" strike="noStrike" spc="-1">
                        <a:solidFill>
                          <a:srgbClr val="000000"/>
                        </a:solidFill>
                        <a:uFill>
                          <a:solidFill>
                            <a:srgbClr val="FFFFFF"/>
                          </a:solidFill>
                        </a:u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6040">
                <a:tc>
                  <a:txBody>
                    <a:bodyPr/>
                    <a:lstStyle/>
                    <a:p>
                      <a:pPr>
                        <a:lnSpc>
                          <a:spcPct val="100000"/>
                        </a:lnSpc>
                      </a:pPr>
                      <a:r>
                        <a:rPr lang="nl-NL" sz="1800" b="0" strike="noStrike" spc="-1">
                          <a:solidFill>
                            <a:srgbClr val="000000"/>
                          </a:solidFill>
                          <a:uFill>
                            <a:solidFill>
                              <a:srgbClr val="FFFFFF"/>
                            </a:solidFill>
                          </a:uFill>
                          <a:latin typeface="+mn-lt"/>
                        </a:rPr>
                        <a:t>Schoolexamens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6040">
                <a:tc>
                  <a:txBody>
                    <a:bodyPr/>
                    <a:lstStyle/>
                    <a:p>
                      <a:pPr>
                        <a:lnSpc>
                          <a:spcPct val="100000"/>
                        </a:lnSpc>
                      </a:pPr>
                      <a:r>
                        <a:rPr lang="nl-NL" sz="1800" b="0" strike="noStrike" spc="-1">
                          <a:solidFill>
                            <a:srgbClr val="000000"/>
                          </a:solidFill>
                          <a:uFill>
                            <a:solidFill>
                              <a:srgbClr val="FFFFFF"/>
                            </a:solidFill>
                          </a:uFill>
                          <a:latin typeface="Arial"/>
                        </a:rPr>
                        <a:t>Absenties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23" name="Table 4"/>
          <p:cNvGraphicFramePr/>
          <p:nvPr>
            <p:extLst>
              <p:ext uri="{D42A27DB-BD31-4B8C-83A1-F6EECF244321}">
                <p14:modId xmlns:p14="http://schemas.microsoft.com/office/powerpoint/2010/main" val="3562945008"/>
              </p:ext>
            </p:extLst>
          </p:nvPr>
        </p:nvGraphicFramePr>
        <p:xfrm>
          <a:off x="1523880" y="5748782"/>
          <a:ext cx="6095880" cy="468000"/>
        </p:xfrm>
        <a:graphic>
          <a:graphicData uri="http://schemas.openxmlformats.org/drawingml/2006/table">
            <a:tbl>
              <a:tblPr/>
              <a:tblGrid>
                <a:gridCol w="6095880">
                  <a:extLst>
                    <a:ext uri="{9D8B030D-6E8A-4147-A177-3AD203B41FA5}">
                      <a16:colId xmlns:a16="http://schemas.microsoft.com/office/drawing/2014/main" val="20000"/>
                    </a:ext>
                  </a:extLst>
                </a:gridCol>
              </a:tblGrid>
              <a:tr h="468000">
                <a:tc>
                  <a:txBody>
                    <a:bodyPr/>
                    <a:lstStyle/>
                    <a:p>
                      <a:pPr>
                        <a:lnSpc>
                          <a:spcPct val="100000"/>
                        </a:lnSpc>
                      </a:pPr>
                      <a:r>
                        <a:rPr lang="nl-NL" sz="1800" b="1" strike="noStrike" spc="-1">
                          <a:solidFill>
                            <a:srgbClr val="FFFFFF"/>
                          </a:solidFill>
                          <a:uFill>
                            <a:solidFill>
                              <a:srgbClr val="FFFFFF"/>
                            </a:solidFill>
                          </a:uFill>
                          <a:latin typeface="Calibri"/>
                        </a:rPr>
                        <a:t>Vragen + individuele gesprekken met mentoren</a:t>
                      </a:r>
                      <a:endParaRPr lang="nl-NL" sz="1800" b="0" strike="noStrike" spc="-1">
                        <a:solidFill>
                          <a:srgbClr val="000000"/>
                        </a:solidFill>
                        <a:uFill>
                          <a:solidFill>
                            <a:srgbClr val="FFFFFF"/>
                          </a:solidFill>
                        </a:u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bl>
          </a:graphicData>
        </a:graphic>
      </p:graphicFrame>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D64EC-D102-6812-6323-C64D43179FEA}"/>
              </a:ext>
            </a:extLst>
          </p:cNvPr>
          <p:cNvSpPr>
            <a:spLocks noGrp="1"/>
          </p:cNvSpPr>
          <p:nvPr>
            <p:ph type="title"/>
          </p:nvPr>
        </p:nvSpPr>
        <p:spPr/>
        <p:txBody>
          <a:bodyPr/>
          <a:lstStyle/>
          <a:p>
            <a:r>
              <a:rPr lang="nl-NL"/>
              <a:t>Het rekenexamen in de D</a:t>
            </a:r>
            <a:endParaRPr lang="nl-NL" sz="1800"/>
          </a:p>
        </p:txBody>
      </p:sp>
      <p:sp>
        <p:nvSpPr>
          <p:cNvPr id="3" name="Tijdelijke aanduiding voor inhoud 2">
            <a:extLst>
              <a:ext uri="{FF2B5EF4-FFF2-40B4-BE49-F238E27FC236}">
                <a16:creationId xmlns:a16="http://schemas.microsoft.com/office/drawing/2014/main" id="{DB805213-C8B4-4A31-64A4-D108CA960A69}"/>
              </a:ext>
            </a:extLst>
          </p:cNvPr>
          <p:cNvSpPr>
            <a:spLocks noGrp="1"/>
          </p:cNvSpPr>
          <p:nvPr>
            <p:ph idx="1"/>
          </p:nvPr>
        </p:nvSpPr>
        <p:spPr>
          <a:xfrm>
            <a:off x="508001" y="1784196"/>
            <a:ext cx="6561872" cy="4257168"/>
          </a:xfrm>
        </p:spPr>
        <p:txBody>
          <a:bodyPr vert="horz" lIns="68580" tIns="34290" rIns="68580" bIns="34290" rtlCol="0" anchor="t">
            <a:normAutofit/>
          </a:bodyPr>
          <a:lstStyle/>
          <a:p>
            <a:r>
              <a:rPr lang="nl-NL" sz="1600">
                <a:latin typeface="+mj-lt"/>
              </a:rPr>
              <a:t>Alle leerlingen van het IVKO hebben vorig jaar het volledige examen afgerond.  </a:t>
            </a:r>
          </a:p>
          <a:p>
            <a:r>
              <a:rPr lang="nl-NL" sz="1600">
                <a:latin typeface="+mj-lt"/>
              </a:rPr>
              <a:t>Het gemiddelde eindcijfer komt op de cijferlijst te staan, </a:t>
            </a:r>
            <a:r>
              <a:rPr lang="nl-NL" sz="1600">
                <a:solidFill>
                  <a:schemeClr val="accent1">
                    <a:lumMod val="75000"/>
                  </a:schemeClr>
                </a:solidFill>
                <a:latin typeface="+mj-lt"/>
              </a:rPr>
              <a:t>wanneer niet is gekozen voor wiskunde</a:t>
            </a:r>
            <a:r>
              <a:rPr lang="nl-NL" sz="1600">
                <a:latin typeface="+mj-lt"/>
              </a:rPr>
              <a:t>.</a:t>
            </a:r>
          </a:p>
          <a:p>
            <a:endParaRPr lang="nl-NL" sz="1600">
              <a:latin typeface="+mj-lt"/>
            </a:endParaRPr>
          </a:p>
          <a:p>
            <a:pPr lvl="1"/>
            <a:r>
              <a:rPr lang="nl-NL" sz="1600">
                <a:latin typeface="+mj-lt"/>
              </a:rPr>
              <a:t>Uitzondering op het IVKO: als vorig jaar uitstel is aangevraagd vanuit zorg, dan moet deze leerling nog een gedeelte inhalen. De rekencoördinator neemt dan in de eerste periode contact op met deze leerlingen en de mentor</a:t>
            </a:r>
            <a:br>
              <a:rPr lang="nl-NL" sz="1600">
                <a:latin typeface="+mj-lt"/>
              </a:rPr>
            </a:br>
            <a:endParaRPr lang="nl-NL" sz="1600">
              <a:latin typeface="+mj-lt"/>
            </a:endParaRPr>
          </a:p>
          <a:p>
            <a:r>
              <a:rPr lang="nl-NL" sz="1600">
                <a:latin typeface="+mj-lt"/>
              </a:rPr>
              <a:t>In het geval van een zijinstromer, dient deze samen met de mentor z.s.m. contact op te nemen met de rekencoördinator </a:t>
            </a:r>
            <a:r>
              <a:rPr lang="nl-NL" sz="1600">
                <a:latin typeface="+mj-lt"/>
                <a:hlinkClick r:id="rId2"/>
              </a:rPr>
              <a:t>n.audureau@msa.nl</a:t>
            </a:r>
            <a:r>
              <a:rPr lang="nl-NL" sz="1600">
                <a:latin typeface="+mj-lt"/>
              </a:rPr>
              <a:t> (Nathalie)</a:t>
            </a:r>
          </a:p>
        </p:txBody>
      </p:sp>
    </p:spTree>
    <p:extLst>
      <p:ext uri="{BB962C8B-B14F-4D97-AF65-F5344CB8AC3E}">
        <p14:creationId xmlns:p14="http://schemas.microsoft.com/office/powerpoint/2010/main" val="245432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973321" y="329184"/>
            <a:ext cx="4688333" cy="1783080"/>
          </a:xfrm>
        </p:spPr>
        <p:txBody>
          <a:bodyPr vert="horz" lIns="91440" tIns="45720" rIns="91440" bIns="45720" rtlCol="0" anchor="b">
            <a:normAutofit/>
          </a:bodyPr>
          <a:lstStyle/>
          <a:p>
            <a:pPr algn="l" rtl="0">
              <a:lnSpc>
                <a:spcPct val="90000"/>
              </a:lnSpc>
              <a:spcBef>
                <a:spcPct val="0"/>
              </a:spcBef>
            </a:pPr>
            <a:r>
              <a:rPr lang="nl-NL" sz="4300" kern="1200">
                <a:solidFill>
                  <a:schemeClr val="tx1"/>
                </a:solidFill>
                <a:latin typeface="+mj-lt"/>
                <a:ea typeface="+mj-ea"/>
                <a:cs typeface="+mj-cs"/>
              </a:rPr>
              <a:t>Belangrijke en interessante data</a:t>
            </a:r>
          </a:p>
        </p:txBody>
      </p:sp>
      <p:pic>
        <p:nvPicPr>
          <p:cNvPr id="5" name="Picture 4" descr="Kalender">
            <a:extLst>
              <a:ext uri="{FF2B5EF4-FFF2-40B4-BE49-F238E27FC236}">
                <a16:creationId xmlns:a16="http://schemas.microsoft.com/office/drawing/2014/main" id="{1F176E40-066B-3F75-6300-376978C7DBEC}"/>
              </a:ext>
            </a:extLst>
          </p:cNvPr>
          <p:cNvPicPr>
            <a:picLocks noChangeAspect="1"/>
          </p:cNvPicPr>
          <p:nvPr/>
        </p:nvPicPr>
        <p:blipFill rotWithShape="1">
          <a:blip r:embed="rId2"/>
          <a:srcRect l="34971" r="3103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p:cNvSpPr>
            <a:spLocks noGrp="1"/>
          </p:cNvSpPr>
          <p:nvPr>
            <p:ph type="subTitle"/>
          </p:nvPr>
        </p:nvSpPr>
        <p:spPr>
          <a:xfrm>
            <a:off x="3608439" y="2706624"/>
            <a:ext cx="5427406" cy="3822192"/>
          </a:xfrm>
        </p:spPr>
        <p:txBody>
          <a:bodyPr vert="horz" lIns="91440" tIns="45720" rIns="91440" bIns="45720" rtlCol="0">
            <a:normAutofit lnSpcReduction="10000"/>
          </a:bodyPr>
          <a:lstStyle/>
          <a:p>
            <a:pPr indent="-228600" algn="l" rtl="0">
              <a:lnSpc>
                <a:spcPct val="90000"/>
              </a:lnSpc>
              <a:spcAft>
                <a:spcPts val="600"/>
              </a:spcAft>
              <a:buFont typeface="Arial" panose="020B0604020202020204" pitchFamily="34" charset="0"/>
              <a:buChar char="•"/>
            </a:pPr>
            <a:r>
              <a:rPr lang="nl-NL" sz="1900" kern="1200" dirty="0">
                <a:solidFill>
                  <a:schemeClr val="tx1"/>
                </a:solidFill>
                <a:latin typeface="+mn-lt"/>
                <a:ea typeface="+mn-ea"/>
                <a:cs typeface="+mn-cs"/>
              </a:rPr>
              <a:t>28 november:	Inleveren profielwerkstuk</a:t>
            </a:r>
          </a:p>
          <a:p>
            <a:pPr indent="-228600" algn="l" rtl="0">
              <a:lnSpc>
                <a:spcPct val="90000"/>
              </a:lnSpc>
              <a:spcAft>
                <a:spcPts val="600"/>
              </a:spcAft>
              <a:buFont typeface="Arial" panose="020B0604020202020204" pitchFamily="34" charset="0"/>
              <a:buChar char="•"/>
              <a:tabLst>
                <a:tab pos="263525" algn="l"/>
              </a:tabLst>
            </a:pPr>
            <a:r>
              <a:rPr lang="nl-NL" sz="1900" kern="1200" dirty="0">
                <a:solidFill>
                  <a:schemeClr val="tx1"/>
                </a:solidFill>
                <a:latin typeface="+mn-lt"/>
                <a:ea typeface="+mn-ea"/>
                <a:cs typeface="+mn-cs"/>
              </a:rPr>
              <a:t>14 		Presentatie profielwerkstuk 	december:	(ouders worden uitgenodigd)</a:t>
            </a:r>
          </a:p>
          <a:p>
            <a:pPr indent="-228600" algn="l" rtl="0">
              <a:lnSpc>
                <a:spcPct val="90000"/>
              </a:lnSpc>
              <a:spcAft>
                <a:spcPts val="600"/>
              </a:spcAft>
              <a:buFont typeface="Arial" panose="020B0604020202020204" pitchFamily="34" charset="0"/>
              <a:buChar char="•"/>
            </a:pPr>
            <a:endParaRPr lang="nl-NL" sz="19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r>
              <a:rPr lang="nl-NL" sz="1900" kern="1200" dirty="0">
                <a:solidFill>
                  <a:schemeClr val="tx1"/>
                </a:solidFill>
                <a:latin typeface="+mn-lt"/>
                <a:ea typeface="+mn-ea"/>
                <a:cs typeface="+mn-cs"/>
              </a:rPr>
              <a:t>22-25 april:	Kunstexamens</a:t>
            </a:r>
          </a:p>
          <a:p>
            <a:pPr lvl="4" algn="l" rtl="0">
              <a:lnSpc>
                <a:spcPct val="90000"/>
              </a:lnSpc>
              <a:spcAft>
                <a:spcPts val="600"/>
              </a:spcAft>
            </a:pPr>
            <a:r>
              <a:rPr lang="nl-NL" sz="1900" kern="1200" dirty="0">
                <a:solidFill>
                  <a:schemeClr val="tx1"/>
                </a:solidFill>
                <a:latin typeface="+mn-lt"/>
                <a:ea typeface="+mn-ea"/>
                <a:cs typeface="+mn-cs"/>
              </a:rPr>
              <a:t>		(ouders worden uitgenodigd)</a:t>
            </a:r>
          </a:p>
          <a:p>
            <a:pPr indent="-228600" algn="l" rtl="0">
              <a:lnSpc>
                <a:spcPct val="90000"/>
              </a:lnSpc>
              <a:spcAft>
                <a:spcPts val="600"/>
              </a:spcAft>
              <a:buFont typeface="Arial" panose="020B0604020202020204" pitchFamily="34" charset="0"/>
              <a:buChar char="•"/>
            </a:pPr>
            <a:endParaRPr lang="nl-NL" sz="19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r>
              <a:rPr lang="nl-NL" sz="1900" kern="1200" dirty="0">
                <a:solidFill>
                  <a:schemeClr val="tx1"/>
                </a:solidFill>
                <a:latin typeface="+mn-lt"/>
                <a:ea typeface="+mn-ea"/>
                <a:cs typeface="+mn-cs"/>
              </a:rPr>
              <a:t>14-29 mei: 	Eindexamen 1</a:t>
            </a:r>
            <a:r>
              <a:rPr lang="nl-NL" sz="1900" kern="1200" baseline="30000" dirty="0">
                <a:solidFill>
                  <a:schemeClr val="tx1"/>
                </a:solidFill>
                <a:latin typeface="+mn-lt"/>
                <a:ea typeface="+mn-ea"/>
                <a:cs typeface="+mn-cs"/>
              </a:rPr>
              <a:t>e</a:t>
            </a:r>
            <a:r>
              <a:rPr lang="nl-NL" sz="1900" kern="1200" dirty="0">
                <a:solidFill>
                  <a:schemeClr val="tx1"/>
                </a:solidFill>
                <a:latin typeface="+mn-lt"/>
                <a:ea typeface="+mn-ea"/>
                <a:cs typeface="+mn-cs"/>
              </a:rPr>
              <a:t> tijdvak</a:t>
            </a:r>
          </a:p>
          <a:p>
            <a:pPr indent="-228600" algn="l" rtl="0">
              <a:lnSpc>
                <a:spcPct val="90000"/>
              </a:lnSpc>
              <a:spcAft>
                <a:spcPts val="600"/>
              </a:spcAft>
              <a:buFont typeface="Arial" panose="020B0604020202020204" pitchFamily="34" charset="0"/>
              <a:buChar char="•"/>
            </a:pPr>
            <a:endParaRPr lang="nl-NL" sz="19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r>
              <a:rPr lang="nl-NL" sz="1900" kern="1200" dirty="0">
                <a:solidFill>
                  <a:schemeClr val="tx1"/>
                </a:solidFill>
                <a:latin typeface="+mn-lt"/>
                <a:ea typeface="+mn-ea"/>
                <a:cs typeface="+mn-cs"/>
              </a:rPr>
              <a:t>3 of 4 juli:	Diploma-uitreiking </a:t>
            </a:r>
          </a:p>
          <a:p>
            <a:pPr lvl="2" algn="l" rtl="0">
              <a:lnSpc>
                <a:spcPct val="90000"/>
              </a:lnSpc>
              <a:spcAft>
                <a:spcPts val="600"/>
              </a:spcAft>
            </a:pPr>
            <a:r>
              <a:rPr lang="nl-NL" sz="1900" kern="1200" dirty="0">
                <a:solidFill>
                  <a:schemeClr val="tx1"/>
                </a:solidFill>
                <a:latin typeface="+mn-lt"/>
                <a:ea typeface="+mn-ea"/>
                <a:cs typeface="+mn-cs"/>
              </a:rPr>
              <a:t>		</a:t>
            </a:r>
            <a:r>
              <a:rPr lang="nl-NL" sz="1600" i="1" kern="1200" dirty="0">
                <a:solidFill>
                  <a:schemeClr val="tx1"/>
                </a:solidFill>
                <a:latin typeface="+mn-lt"/>
                <a:ea typeface="+mn-ea"/>
                <a:cs typeface="+mn-cs"/>
              </a:rPr>
              <a:t>(datum onder voorbehoud)</a:t>
            </a:r>
          </a:p>
          <a:p>
            <a:pPr lvl="2" algn="l" rtl="0">
              <a:lnSpc>
                <a:spcPct val="90000"/>
              </a:lnSpc>
              <a:spcAft>
                <a:spcPts val="600"/>
              </a:spcAft>
            </a:pPr>
            <a:r>
              <a:rPr lang="nl-NL" sz="1600" i="1" kern="1200" dirty="0">
                <a:solidFill>
                  <a:schemeClr val="tx1"/>
                </a:solidFill>
                <a:latin typeface="+mn-lt"/>
                <a:ea typeface="+mn-ea"/>
                <a:cs typeface="+mn-cs"/>
              </a:rPr>
              <a:t>		</a:t>
            </a:r>
            <a:r>
              <a:rPr lang="nl-NL" sz="1900" kern="1200" dirty="0">
                <a:solidFill>
                  <a:schemeClr val="tx1"/>
                </a:solidFill>
                <a:latin typeface="+mn-lt"/>
                <a:ea typeface="+mn-ea"/>
                <a:cs typeface="+mn-cs"/>
              </a:rPr>
              <a:t>(ouders worden uitgenodigd)</a:t>
            </a:r>
          </a:p>
        </p:txBody>
      </p:sp>
    </p:spTree>
    <p:extLst>
      <p:ext uri="{BB962C8B-B14F-4D97-AF65-F5344CB8AC3E}">
        <p14:creationId xmlns:p14="http://schemas.microsoft.com/office/powerpoint/2010/main" val="119147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16000" y="274680"/>
            <a:ext cx="878364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3600" b="0" strike="noStrike" spc="-1" dirty="0">
                <a:solidFill>
                  <a:srgbClr val="000000"/>
                </a:solidFill>
                <a:uFill>
                  <a:solidFill>
                    <a:srgbClr val="FFFFFF"/>
                  </a:solidFill>
                </a:uFill>
                <a:latin typeface="Calibri"/>
              </a:rPr>
              <a:t>Slaag/zak regeling Mavo (2023-2024)</a:t>
            </a:r>
            <a:endParaRPr lang="nl-NL" sz="1800" b="0" strike="noStrike" spc="-1" dirty="0">
              <a:solidFill>
                <a:srgbClr val="000000"/>
              </a:solidFill>
              <a:uFill>
                <a:solidFill>
                  <a:srgbClr val="FFFFFF"/>
                </a:solidFill>
              </a:uFill>
              <a:latin typeface="Arial"/>
            </a:endParaRPr>
          </a:p>
        </p:txBody>
      </p:sp>
      <p:sp>
        <p:nvSpPr>
          <p:cNvPr id="140" name="CustomShape 2"/>
          <p:cNvSpPr/>
          <p:nvPr/>
        </p:nvSpPr>
        <p:spPr>
          <a:xfrm>
            <a:off x="457200" y="1417680"/>
            <a:ext cx="8228880" cy="510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pPr>
            <a:r>
              <a:rPr lang="nl-NL" sz="2400" b="0" strike="noStrike" spc="-1" dirty="0">
                <a:solidFill>
                  <a:srgbClr val="000000"/>
                </a:solidFill>
                <a:uFill>
                  <a:solidFill>
                    <a:srgbClr val="FFFFFF"/>
                  </a:solidFill>
                </a:uFill>
                <a:latin typeface="Calibri"/>
              </a:rPr>
              <a:t>GESLAAGD:</a:t>
            </a:r>
            <a:endParaRPr lang="nl-NL" sz="14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400" b="0" strike="noStrike" spc="-1" dirty="0">
                <a:solidFill>
                  <a:srgbClr val="000000"/>
                </a:solidFill>
                <a:uFill>
                  <a:solidFill>
                    <a:srgbClr val="FFFFFF"/>
                  </a:solidFill>
                </a:uFill>
                <a:latin typeface="Calibri"/>
              </a:rPr>
              <a:t>Gemiddelde van </a:t>
            </a:r>
            <a:r>
              <a:rPr lang="nl-NL" sz="2400" b="1" strike="noStrike" spc="-1" dirty="0">
                <a:solidFill>
                  <a:srgbClr val="000000"/>
                </a:solidFill>
                <a:uFill>
                  <a:solidFill>
                    <a:srgbClr val="FFFFFF"/>
                  </a:solidFill>
                </a:uFill>
                <a:latin typeface="Calibri"/>
              </a:rPr>
              <a:t>CSE</a:t>
            </a:r>
            <a:r>
              <a:rPr lang="nl-NL" sz="2400" b="0" strike="noStrike" spc="-1" dirty="0">
                <a:solidFill>
                  <a:srgbClr val="000000"/>
                </a:solidFill>
                <a:uFill>
                  <a:solidFill>
                    <a:srgbClr val="FFFFFF"/>
                  </a:solidFill>
                </a:uFill>
                <a:latin typeface="Calibri"/>
              </a:rPr>
              <a:t>-cijfers voldoende (ten minste 5,5)</a:t>
            </a:r>
            <a:endParaRPr lang="nl-NL" sz="1400" b="0" strike="noStrike" spc="-1" dirty="0">
              <a:solidFill>
                <a:srgbClr val="000000"/>
              </a:solidFill>
              <a:uFill>
                <a:solidFill>
                  <a:srgbClr val="FFFFFF"/>
                </a:solidFill>
              </a:uFill>
              <a:latin typeface="Arial"/>
            </a:endParaRPr>
          </a:p>
          <a:p>
            <a:pPr>
              <a:lnSpc>
                <a:spcPct val="100000"/>
              </a:lnSpc>
            </a:pPr>
            <a:r>
              <a:rPr lang="nl-NL" sz="2400" b="0" i="1" strike="noStrike" spc="-1" dirty="0">
                <a:solidFill>
                  <a:srgbClr val="000000"/>
                </a:solidFill>
                <a:uFill>
                  <a:solidFill>
                    <a:srgbClr val="FFFFFF"/>
                  </a:solidFill>
                </a:uFill>
                <a:latin typeface="Calibri"/>
              </a:rPr>
              <a:t>EN</a:t>
            </a:r>
            <a:endParaRPr lang="nl-NL" sz="1400" b="0" i="1"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400" b="1" strike="noStrike" spc="-1" dirty="0">
                <a:solidFill>
                  <a:srgbClr val="000000"/>
                </a:solidFill>
                <a:uFill>
                  <a:solidFill>
                    <a:srgbClr val="FFFFFF"/>
                  </a:solidFill>
                </a:uFill>
                <a:latin typeface="Calibri"/>
              </a:rPr>
              <a:t>Eind</a:t>
            </a:r>
            <a:r>
              <a:rPr lang="nl-NL" sz="2400" b="0" strike="noStrike" spc="-1" dirty="0">
                <a:solidFill>
                  <a:srgbClr val="000000"/>
                </a:solidFill>
                <a:uFill>
                  <a:solidFill>
                    <a:srgbClr val="FFFFFF"/>
                  </a:solidFill>
                </a:uFill>
                <a:latin typeface="Calibri"/>
              </a:rPr>
              <a:t>cijfer Nederlands minimaal een 5</a:t>
            </a:r>
          </a:p>
          <a:p>
            <a:pPr marL="343080" indent="-342360">
              <a:lnSpc>
                <a:spcPct val="100000"/>
              </a:lnSpc>
              <a:buClr>
                <a:srgbClr val="000000"/>
              </a:buClr>
              <a:buFont typeface="Arial"/>
              <a:buChar char="•"/>
            </a:pPr>
            <a:r>
              <a:rPr lang="nl-NL" sz="2400" b="0" strike="noStrike" spc="-1" dirty="0">
                <a:solidFill>
                  <a:srgbClr val="000000"/>
                </a:solidFill>
                <a:uFill>
                  <a:solidFill>
                    <a:srgbClr val="FFFFFF"/>
                  </a:solidFill>
                </a:uFill>
                <a:latin typeface="Calibri"/>
              </a:rPr>
              <a:t>Profielwerkstuk ‘voldoende’ of ‘goed’</a:t>
            </a:r>
          </a:p>
          <a:p>
            <a:pPr marL="343080" indent="-342360">
              <a:lnSpc>
                <a:spcPct val="100000"/>
              </a:lnSpc>
              <a:buClr>
                <a:srgbClr val="000000"/>
              </a:buClr>
              <a:buFont typeface="Arial"/>
              <a:buChar char="•"/>
            </a:pPr>
            <a:r>
              <a:rPr lang="nl-NL" sz="2400" spc="-1" dirty="0">
                <a:solidFill>
                  <a:srgbClr val="000000"/>
                </a:solidFill>
                <a:uFill>
                  <a:solidFill>
                    <a:srgbClr val="FFFFFF"/>
                  </a:solidFill>
                </a:uFill>
                <a:latin typeface="Calibri"/>
              </a:rPr>
              <a:t>Verplichte onderdelen (LO en KCKV1) afgerond</a:t>
            </a:r>
            <a:endParaRPr lang="nl-NL" sz="1400" b="0" strike="noStrike" spc="-1" dirty="0">
              <a:solidFill>
                <a:srgbClr val="000000"/>
              </a:solidFill>
              <a:uFill>
                <a:solidFill>
                  <a:srgbClr val="FFFFFF"/>
                </a:solidFill>
              </a:uFill>
              <a:latin typeface="Arial"/>
            </a:endParaRPr>
          </a:p>
          <a:p>
            <a:pPr>
              <a:lnSpc>
                <a:spcPct val="100000"/>
              </a:lnSpc>
            </a:pPr>
            <a:r>
              <a:rPr lang="nl-NL" sz="2400" b="0" i="1" strike="noStrike" spc="-1" dirty="0">
                <a:solidFill>
                  <a:srgbClr val="000000"/>
                </a:solidFill>
                <a:uFill>
                  <a:solidFill>
                    <a:srgbClr val="FFFFFF"/>
                  </a:solidFill>
                </a:uFill>
                <a:latin typeface="Calibri"/>
              </a:rPr>
              <a:t>EN</a:t>
            </a:r>
            <a:endParaRPr lang="nl-NL" sz="1400" b="0" i="1"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2400" b="0" strike="noStrike" spc="-1" dirty="0">
                <a:solidFill>
                  <a:srgbClr val="000000"/>
                </a:solidFill>
                <a:uFill>
                  <a:solidFill>
                    <a:srgbClr val="FFFFFF"/>
                  </a:solidFill>
                </a:uFill>
                <a:latin typeface="Calibri"/>
              </a:rPr>
              <a:t>Voldaan aan de </a:t>
            </a:r>
            <a:r>
              <a:rPr lang="nl-NL" sz="2400" b="1" strike="noStrike" spc="-1" dirty="0">
                <a:solidFill>
                  <a:srgbClr val="000000"/>
                </a:solidFill>
                <a:uFill>
                  <a:solidFill>
                    <a:srgbClr val="FFFFFF"/>
                  </a:solidFill>
                </a:uFill>
                <a:latin typeface="Calibri"/>
              </a:rPr>
              <a:t>eind</a:t>
            </a:r>
            <a:r>
              <a:rPr lang="nl-NL" sz="2400" b="0" strike="noStrike" spc="-1" dirty="0">
                <a:solidFill>
                  <a:srgbClr val="000000"/>
                </a:solidFill>
                <a:uFill>
                  <a:solidFill>
                    <a:srgbClr val="FFFFFF"/>
                  </a:solidFill>
                </a:uFill>
                <a:latin typeface="Calibri"/>
              </a:rPr>
              <a:t>cijfercriteria:</a:t>
            </a:r>
            <a:endParaRPr lang="nl-NL" sz="14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Alle vakken een eindcijfer 6 of hoger</a:t>
            </a:r>
            <a:endParaRPr lang="nl-NL" sz="14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Eén vak eindcijfer 5 en overige vakken een 6 of hoger</a:t>
            </a:r>
            <a:endParaRPr lang="nl-NL" sz="14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Eén vak eindcijfer 4 en overige vakken een 6 of hoger waarvan ten minste één 7 of hoger</a:t>
            </a:r>
            <a:endParaRPr lang="nl-NL" sz="1400" b="0" strike="noStrike" spc="-1" dirty="0">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Twee vakken eindcijfer 5 en overige vakken een 6 of hoger waarvan ten minste één 7 of hoger.</a:t>
            </a:r>
            <a:endParaRPr lang="nl-NL" sz="14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Mavo Voorbeeld 1</a:t>
            </a:r>
            <a:endParaRPr lang="nl-NL" sz="1800" b="0" strike="noStrike" spc="-1">
              <a:solidFill>
                <a:srgbClr val="000000"/>
              </a:solidFill>
              <a:uFill>
                <a:solidFill>
                  <a:srgbClr val="FFFFFF"/>
                </a:solidFill>
              </a:uFill>
              <a:latin typeface="Arial"/>
            </a:endParaRPr>
          </a:p>
        </p:txBody>
      </p:sp>
      <p:graphicFrame>
        <p:nvGraphicFramePr>
          <p:cNvPr id="142" name="Table 2"/>
          <p:cNvGraphicFramePr/>
          <p:nvPr/>
        </p:nvGraphicFramePr>
        <p:xfrm>
          <a:off x="457200" y="1600200"/>
          <a:ext cx="8229600" cy="380520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22440">
                <a:tc>
                  <a:txBody>
                    <a:bodyPr/>
                    <a:lstStyle/>
                    <a:p>
                      <a:pPr>
                        <a:lnSpc>
                          <a:spcPct val="100000"/>
                        </a:lnSpc>
                      </a:pPr>
                      <a:r>
                        <a:rPr lang="nl-NL" sz="1800" b="1" strike="noStrike" spc="-1">
                          <a:solidFill>
                            <a:srgbClr val="FFFFFF"/>
                          </a:solidFill>
                          <a:uFill>
                            <a:solidFill>
                              <a:srgbClr val="FFFFFF"/>
                            </a:solidFill>
                          </a:uFill>
                          <a:latin typeface="Calibri"/>
                        </a:rPr>
                        <a:t>Vak</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SE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CSE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gemiddelde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Eind</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extLst>
                  <a:ext uri="{0D108BD9-81ED-4DB2-BD59-A6C34878D82A}">
                    <a16:rowId xmlns:a16="http://schemas.microsoft.com/office/drawing/2014/main" val="10000"/>
                  </a:ext>
                </a:extLst>
              </a:tr>
              <a:tr h="357120">
                <a:tc>
                  <a:txBody>
                    <a:bodyPr/>
                    <a:lstStyle/>
                    <a:p>
                      <a:pPr>
                        <a:lnSpc>
                          <a:spcPct val="100000"/>
                        </a:lnSpc>
                      </a:pPr>
                      <a:r>
                        <a:rPr lang="nl-NL" sz="1800" b="0" strike="noStrike" spc="-1">
                          <a:solidFill>
                            <a:srgbClr val="000000"/>
                          </a:solidFill>
                          <a:uFill>
                            <a:solidFill>
                              <a:srgbClr val="FFFFFF"/>
                            </a:solidFill>
                          </a:uFill>
                          <a:latin typeface="Calibri"/>
                        </a:rPr>
                        <a:t>Nederlands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6,2</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4,8</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1"/>
                  </a:ext>
                </a:extLst>
              </a:tr>
              <a:tr h="357120">
                <a:tc>
                  <a:txBody>
                    <a:bodyPr/>
                    <a:lstStyle/>
                    <a:p>
                      <a:pPr>
                        <a:lnSpc>
                          <a:spcPct val="100000"/>
                        </a:lnSpc>
                      </a:pPr>
                      <a:r>
                        <a:rPr lang="nl-NL" sz="1800" b="0" strike="noStrike" spc="-1">
                          <a:solidFill>
                            <a:srgbClr val="000000"/>
                          </a:solidFill>
                          <a:uFill>
                            <a:solidFill>
                              <a:srgbClr val="FFFFFF"/>
                            </a:solidFill>
                          </a:uFill>
                          <a:latin typeface="Calibri"/>
                        </a:rPr>
                        <a:t>Engels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2"/>
                  </a:ext>
                </a:extLst>
              </a:tr>
              <a:tr h="357120">
                <a:tc>
                  <a:txBody>
                    <a:bodyPr/>
                    <a:lstStyle/>
                    <a:p>
                      <a:pPr>
                        <a:lnSpc>
                          <a:spcPct val="100000"/>
                        </a:lnSpc>
                      </a:pPr>
                      <a:r>
                        <a:rPr lang="nl-NL" sz="1800" b="0" strike="noStrike" spc="-1">
                          <a:solidFill>
                            <a:srgbClr val="000000"/>
                          </a:solidFill>
                          <a:uFill>
                            <a:solidFill>
                              <a:srgbClr val="FFFFFF"/>
                            </a:solidFill>
                          </a:uFill>
                          <a:latin typeface="Calibri"/>
                        </a:rPr>
                        <a:t>Duits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3"/>
                  </a:ext>
                </a:extLst>
              </a:tr>
              <a:tr h="357120">
                <a:tc>
                  <a:txBody>
                    <a:bodyPr/>
                    <a:lstStyle/>
                    <a:p>
                      <a:pPr>
                        <a:lnSpc>
                          <a:spcPct val="100000"/>
                        </a:lnSpc>
                      </a:pPr>
                      <a:r>
                        <a:rPr lang="nl-NL" sz="1800" b="0" strike="noStrike" spc="-1">
                          <a:solidFill>
                            <a:srgbClr val="000000"/>
                          </a:solidFill>
                          <a:uFill>
                            <a:solidFill>
                              <a:srgbClr val="FFFFFF"/>
                            </a:solidFill>
                          </a:uFill>
                          <a:latin typeface="Calibri"/>
                        </a:rPr>
                        <a:t>Wiskunde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4"/>
                  </a:ext>
                </a:extLst>
              </a:tr>
              <a:tr h="357120">
                <a:tc>
                  <a:txBody>
                    <a:bodyPr/>
                    <a:lstStyle/>
                    <a:p>
                      <a:pPr>
                        <a:lnSpc>
                          <a:spcPct val="100000"/>
                        </a:lnSpc>
                      </a:pPr>
                      <a:r>
                        <a:rPr lang="nl-NL" sz="1800" b="0" strike="noStrike" spc="-1">
                          <a:solidFill>
                            <a:srgbClr val="000000"/>
                          </a:solidFill>
                          <a:uFill>
                            <a:solidFill>
                              <a:srgbClr val="FFFFFF"/>
                            </a:solidFill>
                          </a:uFill>
                          <a:latin typeface="Calibri"/>
                        </a:rPr>
                        <a:t>Biologie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6,7</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6,9</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6,8</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5"/>
                  </a:ext>
                </a:extLst>
              </a:tr>
              <a:tr h="357120">
                <a:tc>
                  <a:txBody>
                    <a:bodyPr/>
                    <a:lstStyle/>
                    <a:p>
                      <a:pPr>
                        <a:lnSpc>
                          <a:spcPct val="100000"/>
                        </a:lnSpc>
                      </a:pPr>
                      <a:r>
                        <a:rPr lang="nl-NL" sz="1800" b="0" strike="noStrike" spc="-1">
                          <a:solidFill>
                            <a:srgbClr val="000000"/>
                          </a:solidFill>
                          <a:uFill>
                            <a:solidFill>
                              <a:srgbClr val="FFFFFF"/>
                            </a:solidFill>
                          </a:uFill>
                          <a:latin typeface="Calibri"/>
                        </a:rPr>
                        <a:t>Muziek</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6"/>
                  </a:ext>
                </a:extLst>
              </a:tr>
              <a:tr h="622440">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7"/>
                  </a:ext>
                </a:extLst>
              </a:tr>
              <a:tr h="357120">
                <a:tc>
                  <a:txBody>
                    <a:bodyPr/>
                    <a:lstStyle/>
                    <a:p>
                      <a:pPr>
                        <a:lnSpc>
                          <a:spcPct val="100000"/>
                        </a:lnSpc>
                      </a:pPr>
                      <a:r>
                        <a:rPr lang="nl-NL" sz="1800" b="1" strike="noStrike" spc="-1">
                          <a:solidFill>
                            <a:srgbClr val="0000FF"/>
                          </a:solidFill>
                          <a:uFill>
                            <a:solidFill>
                              <a:srgbClr val="FFFFFF"/>
                            </a:solidFill>
                          </a:uFill>
                          <a:latin typeface="Calibri"/>
                        </a:rPr>
                        <a:t>Resultaat</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FF0000"/>
                          </a:solidFill>
                          <a:uFill>
                            <a:solidFill>
                              <a:srgbClr val="FFFFFF"/>
                            </a:solidFill>
                          </a:uFill>
                          <a:latin typeface="Calibri"/>
                        </a:rPr>
                        <a:t>5,45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FF0000"/>
                          </a:solidFill>
                          <a:uFill>
                            <a:solidFill>
                              <a:srgbClr val="FFFFFF"/>
                            </a:solidFill>
                          </a:uFill>
                          <a:latin typeface="Calibri"/>
                        </a:rPr>
                        <a:t>Gezakt</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8"/>
                  </a:ext>
                </a:extLst>
              </a:tr>
            </a:tbl>
          </a:graphicData>
        </a:graphic>
      </p:graphicFrame>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Mavo Voorbeeld 2</a:t>
            </a:r>
            <a:endParaRPr lang="nl-NL" sz="1800" b="0" strike="noStrike" spc="-1">
              <a:solidFill>
                <a:srgbClr val="000000"/>
              </a:solidFill>
              <a:uFill>
                <a:solidFill>
                  <a:srgbClr val="FFFFFF"/>
                </a:solidFill>
              </a:uFill>
              <a:latin typeface="Arial"/>
            </a:endParaRPr>
          </a:p>
        </p:txBody>
      </p:sp>
      <p:graphicFrame>
        <p:nvGraphicFramePr>
          <p:cNvPr id="144" name="Table 2"/>
          <p:cNvGraphicFramePr/>
          <p:nvPr/>
        </p:nvGraphicFramePr>
        <p:xfrm>
          <a:off x="457200" y="1600200"/>
          <a:ext cx="8229600" cy="380520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22440">
                <a:tc>
                  <a:txBody>
                    <a:bodyPr/>
                    <a:lstStyle/>
                    <a:p>
                      <a:pPr>
                        <a:lnSpc>
                          <a:spcPct val="100000"/>
                        </a:lnSpc>
                      </a:pPr>
                      <a:r>
                        <a:rPr lang="nl-NL" sz="1800" b="1" strike="noStrike" spc="-1">
                          <a:solidFill>
                            <a:srgbClr val="FFFFFF"/>
                          </a:solidFill>
                          <a:uFill>
                            <a:solidFill>
                              <a:srgbClr val="FFFFFF"/>
                            </a:solidFill>
                          </a:uFill>
                          <a:latin typeface="Calibri"/>
                        </a:rPr>
                        <a:t>Vak</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SE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CSE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gemiddelde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Eind</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extLst>
                  <a:ext uri="{0D108BD9-81ED-4DB2-BD59-A6C34878D82A}">
                    <a16:rowId xmlns:a16="http://schemas.microsoft.com/office/drawing/2014/main" val="10000"/>
                  </a:ext>
                </a:extLst>
              </a:tr>
              <a:tr h="357120">
                <a:tc>
                  <a:txBody>
                    <a:bodyPr/>
                    <a:lstStyle/>
                    <a:p>
                      <a:pPr>
                        <a:lnSpc>
                          <a:spcPct val="100000"/>
                        </a:lnSpc>
                      </a:pPr>
                      <a:r>
                        <a:rPr lang="nl-NL" sz="1800" b="0" strike="noStrike" spc="-1">
                          <a:solidFill>
                            <a:srgbClr val="000000"/>
                          </a:solidFill>
                          <a:uFill>
                            <a:solidFill>
                              <a:srgbClr val="FFFFFF"/>
                            </a:solidFill>
                          </a:uFill>
                          <a:latin typeface="Calibri"/>
                        </a:rPr>
                        <a:t>Nederlands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6,8</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6,4</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1"/>
                  </a:ext>
                </a:extLst>
              </a:tr>
              <a:tr h="357120">
                <a:tc>
                  <a:txBody>
                    <a:bodyPr/>
                    <a:lstStyle/>
                    <a:p>
                      <a:pPr>
                        <a:lnSpc>
                          <a:spcPct val="100000"/>
                        </a:lnSpc>
                      </a:pPr>
                      <a:r>
                        <a:rPr lang="nl-NL" sz="1800" b="0" strike="noStrike" spc="-1">
                          <a:solidFill>
                            <a:srgbClr val="000000"/>
                          </a:solidFill>
                          <a:uFill>
                            <a:solidFill>
                              <a:srgbClr val="FFFFFF"/>
                            </a:solidFill>
                          </a:uFill>
                          <a:latin typeface="Calibri"/>
                        </a:rPr>
                        <a:t>Engels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2"/>
                  </a:ext>
                </a:extLst>
              </a:tr>
              <a:tr h="357120">
                <a:tc>
                  <a:txBody>
                    <a:bodyPr/>
                    <a:lstStyle/>
                    <a:p>
                      <a:pPr>
                        <a:lnSpc>
                          <a:spcPct val="100000"/>
                        </a:lnSpc>
                      </a:pPr>
                      <a:r>
                        <a:rPr lang="nl-NL" sz="1800" b="0" strike="noStrike" spc="-1">
                          <a:solidFill>
                            <a:srgbClr val="000000"/>
                          </a:solidFill>
                          <a:uFill>
                            <a:solidFill>
                              <a:srgbClr val="FFFFFF"/>
                            </a:solidFill>
                          </a:uFill>
                          <a:latin typeface="Calibri"/>
                        </a:rPr>
                        <a:t>Duits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3"/>
                  </a:ext>
                </a:extLst>
              </a:tr>
              <a:tr h="357120">
                <a:tc>
                  <a:txBody>
                    <a:bodyPr/>
                    <a:lstStyle/>
                    <a:p>
                      <a:pPr>
                        <a:lnSpc>
                          <a:spcPct val="100000"/>
                        </a:lnSpc>
                      </a:pPr>
                      <a:r>
                        <a:rPr lang="nl-NL" sz="1800" b="0" strike="noStrike" spc="-1">
                          <a:solidFill>
                            <a:srgbClr val="000000"/>
                          </a:solidFill>
                          <a:uFill>
                            <a:solidFill>
                              <a:srgbClr val="FFFFFF"/>
                            </a:solidFill>
                          </a:uFill>
                          <a:latin typeface="Calibri"/>
                        </a:rPr>
                        <a:t>Wiskunde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FF0000"/>
                          </a:solidFill>
                          <a:uFill>
                            <a:solidFill>
                              <a:srgbClr val="FFFFFF"/>
                            </a:solidFill>
                          </a:uFill>
                          <a:latin typeface="Calibri"/>
                        </a:rPr>
                        <a:t>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4"/>
                  </a:ext>
                </a:extLst>
              </a:tr>
              <a:tr h="357120">
                <a:tc>
                  <a:txBody>
                    <a:bodyPr/>
                    <a:lstStyle/>
                    <a:p>
                      <a:pPr>
                        <a:lnSpc>
                          <a:spcPct val="100000"/>
                        </a:lnSpc>
                      </a:pPr>
                      <a:r>
                        <a:rPr lang="nl-NL" sz="1800" b="0" strike="noStrike" spc="-1">
                          <a:solidFill>
                            <a:srgbClr val="000000"/>
                          </a:solidFill>
                          <a:uFill>
                            <a:solidFill>
                              <a:srgbClr val="FFFFFF"/>
                            </a:solidFill>
                          </a:uFill>
                          <a:latin typeface="Calibri"/>
                        </a:rPr>
                        <a:t>Biologie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5"/>
                  </a:ext>
                </a:extLst>
              </a:tr>
              <a:tr h="357120">
                <a:tc>
                  <a:txBody>
                    <a:bodyPr/>
                    <a:lstStyle/>
                    <a:p>
                      <a:pPr>
                        <a:lnSpc>
                          <a:spcPct val="100000"/>
                        </a:lnSpc>
                      </a:pPr>
                      <a:r>
                        <a:rPr lang="nl-NL" sz="1800" b="0" strike="noStrike" spc="-1">
                          <a:solidFill>
                            <a:srgbClr val="000000"/>
                          </a:solidFill>
                          <a:uFill>
                            <a:solidFill>
                              <a:srgbClr val="FFFFFF"/>
                            </a:solidFill>
                          </a:uFill>
                          <a:latin typeface="Calibri"/>
                        </a:rPr>
                        <a:t>Muziek</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6"/>
                  </a:ext>
                </a:extLst>
              </a:tr>
              <a:tr h="622440">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7"/>
                  </a:ext>
                </a:extLst>
              </a:tr>
              <a:tr h="357120">
                <a:tc>
                  <a:txBody>
                    <a:bodyPr/>
                    <a:lstStyle/>
                    <a:p>
                      <a:pPr>
                        <a:lnSpc>
                          <a:spcPct val="100000"/>
                        </a:lnSpc>
                      </a:pPr>
                      <a:r>
                        <a:rPr lang="nl-NL" sz="1800" b="1" strike="noStrike" spc="-1">
                          <a:solidFill>
                            <a:srgbClr val="0000FF"/>
                          </a:solidFill>
                          <a:uFill>
                            <a:solidFill>
                              <a:srgbClr val="FFFFFF"/>
                            </a:solidFill>
                          </a:uFill>
                          <a:latin typeface="Calibri"/>
                        </a:rPr>
                        <a:t>Resultaat</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0000FF"/>
                          </a:solidFill>
                          <a:uFill>
                            <a:solidFill>
                              <a:srgbClr val="FFFFFF"/>
                            </a:solidFill>
                          </a:uFill>
                          <a:latin typeface="Calibri"/>
                        </a:rPr>
                        <a:t>5,7</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0000FF"/>
                          </a:solidFill>
                          <a:uFill>
                            <a:solidFill>
                              <a:srgbClr val="FFFFFF"/>
                            </a:solidFill>
                          </a:uFill>
                          <a:latin typeface="Calibri"/>
                        </a:rPr>
                        <a:t>Geslaagd</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8"/>
                  </a:ext>
                </a:extLst>
              </a:tr>
            </a:tbl>
          </a:graphicData>
        </a:graphic>
      </p:graphicFrame>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Mavo Voorbeeld 3</a:t>
            </a:r>
            <a:endParaRPr lang="nl-NL" sz="1800" b="0" strike="noStrike" spc="-1">
              <a:solidFill>
                <a:srgbClr val="000000"/>
              </a:solidFill>
              <a:uFill>
                <a:solidFill>
                  <a:srgbClr val="FFFFFF"/>
                </a:solidFill>
              </a:uFill>
              <a:latin typeface="Arial"/>
            </a:endParaRPr>
          </a:p>
        </p:txBody>
      </p:sp>
      <p:graphicFrame>
        <p:nvGraphicFramePr>
          <p:cNvPr id="146" name="Table 2"/>
          <p:cNvGraphicFramePr/>
          <p:nvPr/>
        </p:nvGraphicFramePr>
        <p:xfrm>
          <a:off x="457200" y="1600200"/>
          <a:ext cx="8229600" cy="3805200"/>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22440">
                <a:tc>
                  <a:txBody>
                    <a:bodyPr/>
                    <a:lstStyle/>
                    <a:p>
                      <a:pPr>
                        <a:lnSpc>
                          <a:spcPct val="100000"/>
                        </a:lnSpc>
                      </a:pPr>
                      <a:r>
                        <a:rPr lang="nl-NL" sz="1800" b="1" strike="noStrike" spc="-1">
                          <a:solidFill>
                            <a:srgbClr val="FFFFFF"/>
                          </a:solidFill>
                          <a:uFill>
                            <a:solidFill>
                              <a:srgbClr val="FFFFFF"/>
                            </a:solidFill>
                          </a:uFill>
                          <a:latin typeface="Calibri"/>
                        </a:rPr>
                        <a:t>Vak</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SE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CSE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gemiddelde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tc>
                  <a:txBody>
                    <a:bodyPr/>
                    <a:lstStyle/>
                    <a:p>
                      <a:pPr algn="ctr">
                        <a:lnSpc>
                          <a:spcPct val="100000"/>
                        </a:lnSpc>
                      </a:pPr>
                      <a:r>
                        <a:rPr lang="nl-NL" sz="1800" b="1" strike="noStrike" spc="-1">
                          <a:solidFill>
                            <a:srgbClr val="FFFFFF"/>
                          </a:solidFill>
                          <a:uFill>
                            <a:solidFill>
                              <a:srgbClr val="FFFFFF"/>
                            </a:solidFill>
                          </a:uFill>
                          <a:latin typeface="Calibri"/>
                        </a:rPr>
                        <a:t>Eind</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solidFill>
                      <a:srgbClr val="4F81BD"/>
                    </a:solidFill>
                  </a:tcPr>
                </a:tc>
                <a:extLst>
                  <a:ext uri="{0D108BD9-81ED-4DB2-BD59-A6C34878D82A}">
                    <a16:rowId xmlns:a16="http://schemas.microsoft.com/office/drawing/2014/main" val="10000"/>
                  </a:ext>
                </a:extLst>
              </a:tr>
              <a:tr h="357120">
                <a:tc>
                  <a:txBody>
                    <a:bodyPr/>
                    <a:lstStyle/>
                    <a:p>
                      <a:pPr>
                        <a:lnSpc>
                          <a:spcPct val="100000"/>
                        </a:lnSpc>
                      </a:pPr>
                      <a:r>
                        <a:rPr lang="nl-NL" sz="1800" b="0" strike="noStrike" spc="-1">
                          <a:solidFill>
                            <a:srgbClr val="000000"/>
                          </a:solidFill>
                          <a:uFill>
                            <a:solidFill>
                              <a:srgbClr val="FFFFFF"/>
                            </a:solidFill>
                          </a:uFill>
                          <a:latin typeface="Calibri"/>
                        </a:rPr>
                        <a:t>Nederlands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6,8</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6,4</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1"/>
                  </a:ext>
                </a:extLst>
              </a:tr>
              <a:tr h="357120">
                <a:tc>
                  <a:txBody>
                    <a:bodyPr/>
                    <a:lstStyle/>
                    <a:p>
                      <a:pPr>
                        <a:lnSpc>
                          <a:spcPct val="100000"/>
                        </a:lnSpc>
                      </a:pPr>
                      <a:r>
                        <a:rPr lang="nl-NL" sz="1800" b="0" strike="noStrike" spc="-1">
                          <a:solidFill>
                            <a:srgbClr val="000000"/>
                          </a:solidFill>
                          <a:uFill>
                            <a:solidFill>
                              <a:srgbClr val="FFFFFF"/>
                            </a:solidFill>
                          </a:uFill>
                          <a:latin typeface="Calibri"/>
                        </a:rPr>
                        <a:t>Engels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2"/>
                  </a:ext>
                </a:extLst>
              </a:tr>
              <a:tr h="357120">
                <a:tc>
                  <a:txBody>
                    <a:bodyPr/>
                    <a:lstStyle/>
                    <a:p>
                      <a:pPr>
                        <a:lnSpc>
                          <a:spcPct val="100000"/>
                        </a:lnSpc>
                      </a:pPr>
                      <a:r>
                        <a:rPr lang="nl-NL" sz="1800" b="0" strike="noStrike" spc="-1">
                          <a:solidFill>
                            <a:srgbClr val="000000"/>
                          </a:solidFill>
                          <a:uFill>
                            <a:solidFill>
                              <a:srgbClr val="FFFFFF"/>
                            </a:solidFill>
                          </a:uFill>
                          <a:latin typeface="Calibri"/>
                        </a:rPr>
                        <a:t>Duits</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5,8</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5,4</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FF0000"/>
                          </a:solidFill>
                          <a:uFill>
                            <a:solidFill>
                              <a:srgbClr val="FFFFFF"/>
                            </a:solidFill>
                          </a:uFill>
                          <a:latin typeface="Calibri"/>
                        </a:rPr>
                        <a:t>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3"/>
                  </a:ext>
                </a:extLst>
              </a:tr>
              <a:tr h="357120">
                <a:tc>
                  <a:txBody>
                    <a:bodyPr/>
                    <a:lstStyle/>
                    <a:p>
                      <a:pPr>
                        <a:lnSpc>
                          <a:spcPct val="100000"/>
                        </a:lnSpc>
                      </a:pPr>
                      <a:r>
                        <a:rPr lang="nl-NL" sz="1800" b="0" strike="noStrike" spc="-1">
                          <a:solidFill>
                            <a:srgbClr val="000000"/>
                          </a:solidFill>
                          <a:uFill>
                            <a:solidFill>
                              <a:srgbClr val="FFFFFF"/>
                            </a:solidFill>
                          </a:uFill>
                          <a:latin typeface="Calibri"/>
                        </a:rPr>
                        <a:t>Wiskunde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5,0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FF0000"/>
                          </a:solidFill>
                          <a:uFill>
                            <a:solidFill>
                              <a:srgbClr val="FFFFFF"/>
                            </a:solidFill>
                          </a:uFill>
                          <a:latin typeface="Calibri"/>
                        </a:rPr>
                        <a:t>5</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4"/>
                  </a:ext>
                </a:extLst>
              </a:tr>
              <a:tr h="357120">
                <a:tc>
                  <a:txBody>
                    <a:bodyPr/>
                    <a:lstStyle/>
                    <a:p>
                      <a:pPr>
                        <a:lnSpc>
                          <a:spcPct val="100000"/>
                        </a:lnSpc>
                      </a:pPr>
                      <a:r>
                        <a:rPr lang="nl-NL" sz="1800" b="0" strike="noStrike" spc="-1">
                          <a:solidFill>
                            <a:srgbClr val="000000"/>
                          </a:solidFill>
                          <a:uFill>
                            <a:solidFill>
                              <a:srgbClr val="FFFFFF"/>
                            </a:solidFill>
                          </a:uFill>
                          <a:latin typeface="Calibri"/>
                        </a:rPr>
                        <a:t>Biologie</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7</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5"/>
                  </a:ext>
                </a:extLst>
              </a:tr>
              <a:tr h="357120">
                <a:tc>
                  <a:txBody>
                    <a:bodyPr/>
                    <a:lstStyle/>
                    <a:p>
                      <a:pPr>
                        <a:lnSpc>
                          <a:spcPct val="100000"/>
                        </a:lnSpc>
                      </a:pPr>
                      <a:r>
                        <a:rPr lang="nl-NL" sz="1800" b="0" strike="noStrike" spc="-1">
                          <a:solidFill>
                            <a:srgbClr val="000000"/>
                          </a:solidFill>
                          <a:uFill>
                            <a:solidFill>
                              <a:srgbClr val="FFFFFF"/>
                            </a:solidFill>
                          </a:uFill>
                          <a:latin typeface="Calibri"/>
                        </a:rPr>
                        <a:t>Muziek</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6,0</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0" strike="noStrike" spc="-1">
                          <a:solidFill>
                            <a:srgbClr val="000000"/>
                          </a:solidFill>
                          <a:uFill>
                            <a:solidFill>
                              <a:srgbClr val="FFFFFF"/>
                            </a:solidFill>
                          </a:uFill>
                          <a:latin typeface="Calibri"/>
                        </a:rPr>
                        <a:t>6</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6"/>
                  </a:ext>
                </a:extLst>
              </a:tr>
              <a:tr h="622440">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7"/>
                  </a:ext>
                </a:extLst>
              </a:tr>
              <a:tr h="357120">
                <a:tc>
                  <a:txBody>
                    <a:bodyPr/>
                    <a:lstStyle/>
                    <a:p>
                      <a:pPr>
                        <a:lnSpc>
                          <a:spcPct val="100000"/>
                        </a:lnSpc>
                      </a:pPr>
                      <a:r>
                        <a:rPr lang="nl-NL" sz="1800" b="1" strike="noStrike" spc="-1">
                          <a:solidFill>
                            <a:srgbClr val="0000FF"/>
                          </a:solidFill>
                          <a:uFill>
                            <a:solidFill>
                              <a:srgbClr val="FFFFFF"/>
                            </a:solidFill>
                          </a:uFill>
                          <a:latin typeface="Calibri"/>
                        </a:rPr>
                        <a:t>Resultaat</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0000FF"/>
                          </a:solidFill>
                          <a:uFill>
                            <a:solidFill>
                              <a:srgbClr val="FFFFFF"/>
                            </a:solidFill>
                          </a:uFill>
                          <a:latin typeface="Calibri"/>
                        </a:rPr>
                        <a:t>5,7</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endParaRPr lang="nl-NL"/>
                    </a:p>
                  </a:txBody>
                  <a:tcPr>
                    <a:lnL w="9360">
                      <a:solidFill>
                        <a:srgbClr val="4A7EBB"/>
                      </a:solidFill>
                    </a:lnL>
                    <a:lnR w="9360">
                      <a:solidFill>
                        <a:srgbClr val="4A7EBB"/>
                      </a:solidFill>
                    </a:lnR>
                    <a:lnT w="9360">
                      <a:solidFill>
                        <a:srgbClr val="4A7EBB"/>
                      </a:solidFill>
                    </a:lnT>
                    <a:lnB w="9360">
                      <a:solidFill>
                        <a:srgbClr val="4A7EBB"/>
                      </a:solidFill>
                    </a:lnB>
                    <a:noFill/>
                  </a:tcPr>
                </a:tc>
                <a:tc>
                  <a:txBody>
                    <a:bodyPr/>
                    <a:lstStyle/>
                    <a:p>
                      <a:pPr algn="ctr">
                        <a:lnSpc>
                          <a:spcPct val="100000"/>
                        </a:lnSpc>
                      </a:pPr>
                      <a:r>
                        <a:rPr lang="nl-NL" sz="1800" b="1" strike="noStrike" spc="-1">
                          <a:solidFill>
                            <a:srgbClr val="0000FF"/>
                          </a:solidFill>
                          <a:uFill>
                            <a:solidFill>
                              <a:srgbClr val="FFFFFF"/>
                            </a:solidFill>
                          </a:uFill>
                          <a:latin typeface="Calibri"/>
                        </a:rPr>
                        <a:t>Geslaagd</a:t>
                      </a:r>
                      <a:endParaRPr lang="nl-NL" sz="1800" b="0" strike="noStrike" spc="-1">
                        <a:solidFill>
                          <a:srgbClr val="000000"/>
                        </a:solidFill>
                        <a:uFill>
                          <a:solidFill>
                            <a:srgbClr val="FFFFFF"/>
                          </a:solidFill>
                        </a:uFill>
                        <a:latin typeface="Arial"/>
                      </a:endParaRPr>
                    </a:p>
                  </a:txBody>
                  <a:tcPr>
                    <a:lnL w="9360">
                      <a:solidFill>
                        <a:srgbClr val="4A7EBB"/>
                      </a:solidFill>
                    </a:lnL>
                    <a:lnR w="9360">
                      <a:solidFill>
                        <a:srgbClr val="4A7EBB"/>
                      </a:solidFill>
                    </a:lnR>
                    <a:lnT w="9360">
                      <a:solidFill>
                        <a:srgbClr val="4A7EBB"/>
                      </a:solidFill>
                    </a:lnT>
                    <a:lnB w="9360">
                      <a:solidFill>
                        <a:srgbClr val="4A7EBB"/>
                      </a:solidFill>
                    </a:lnB>
                    <a:noFill/>
                  </a:tcPr>
                </a:tc>
                <a:extLst>
                  <a:ext uri="{0D108BD9-81ED-4DB2-BD59-A6C34878D82A}">
                    <a16:rowId xmlns:a16="http://schemas.microsoft.com/office/drawing/2014/main" val="10008"/>
                  </a:ext>
                </a:extLst>
              </a:tr>
            </a:tbl>
          </a:graphicData>
        </a:graphic>
      </p:graphicFrame>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3">
                <a:lumMod val="60000"/>
                <a:lumOff val="40000"/>
              </a:schemeClr>
            </a:gs>
            <a:gs pos="83000">
              <a:schemeClr val="accent3">
                <a:lumMod val="40000"/>
                <a:lumOff val="60000"/>
              </a:schemeClr>
            </a:gs>
            <a:gs pos="10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graphicFrame>
        <p:nvGraphicFramePr>
          <p:cNvPr id="4" name="Tekstvak 1">
            <a:extLst>
              <a:ext uri="{FF2B5EF4-FFF2-40B4-BE49-F238E27FC236}">
                <a16:creationId xmlns:a16="http://schemas.microsoft.com/office/drawing/2014/main" id="{56E781A6-5A99-ADF3-6C81-3B9F8265FA00}"/>
              </a:ext>
            </a:extLst>
          </p:cNvPr>
          <p:cNvGraphicFramePr/>
          <p:nvPr>
            <p:extLst>
              <p:ext uri="{D42A27DB-BD31-4B8C-83A1-F6EECF244321}">
                <p14:modId xmlns:p14="http://schemas.microsoft.com/office/powerpoint/2010/main" val="730285387"/>
              </p:ext>
            </p:extLst>
          </p:nvPr>
        </p:nvGraphicFramePr>
        <p:xfrm>
          <a:off x="466072" y="234043"/>
          <a:ext cx="8211855" cy="6389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90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ustomShape 1"/>
          <p:cNvSpPr/>
          <p:nvPr/>
        </p:nvSpPr>
        <p:spPr>
          <a:xfrm>
            <a:off x="473202" y="640080"/>
            <a:ext cx="4441698" cy="108356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nSpc>
                <a:spcPct val="90000"/>
              </a:lnSpc>
              <a:spcBef>
                <a:spcPct val="0"/>
              </a:spcBef>
              <a:spcAft>
                <a:spcPts val="600"/>
              </a:spcAft>
            </a:pPr>
            <a:r>
              <a:rPr lang="nl-NL" sz="3300" b="0" strike="noStrike" kern="1200" spc="-1" dirty="0">
                <a:solidFill>
                  <a:schemeClr val="tx1"/>
                </a:solidFill>
                <a:uFill>
                  <a:solidFill>
                    <a:srgbClr val="FFFFFF"/>
                  </a:solidFill>
                </a:uFill>
                <a:latin typeface="+mj-lt"/>
                <a:ea typeface="+mj-ea"/>
                <a:cs typeface="+mj-cs"/>
              </a:rPr>
              <a:t>Eisen voor doorstroom naar </a:t>
            </a:r>
            <a:r>
              <a:rPr lang="nl-NL" sz="3300" b="1" spc="-1" dirty="0">
                <a:uFill>
                  <a:solidFill>
                    <a:srgbClr val="FFFFFF"/>
                  </a:solidFill>
                </a:uFill>
                <a:latin typeface="+mj-lt"/>
                <a:ea typeface="+mj-ea"/>
                <a:cs typeface="+mj-cs"/>
              </a:rPr>
              <a:t>h</a:t>
            </a:r>
            <a:r>
              <a:rPr lang="nl-NL" sz="3300" b="1" strike="noStrike" kern="1200" spc="-1" dirty="0">
                <a:solidFill>
                  <a:schemeClr val="tx1"/>
                </a:solidFill>
                <a:uFill>
                  <a:solidFill>
                    <a:srgbClr val="FFFFFF"/>
                  </a:solidFill>
                </a:uFill>
                <a:latin typeface="+mj-lt"/>
                <a:ea typeface="+mj-ea"/>
                <a:cs typeface="+mj-cs"/>
              </a:rPr>
              <a:t>avo</a:t>
            </a:r>
          </a:p>
        </p:txBody>
      </p:sp>
      <p:sp>
        <p:nvSpPr>
          <p:cNvPr id="15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ustomShape 2"/>
          <p:cNvSpPr/>
          <p:nvPr/>
        </p:nvSpPr>
        <p:spPr>
          <a:xfrm>
            <a:off x="473202" y="2660904"/>
            <a:ext cx="3614166" cy="354787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marL="343080" indent="-228600">
              <a:lnSpc>
                <a:spcPct val="90000"/>
              </a:lnSpc>
              <a:spcAft>
                <a:spcPts val="600"/>
              </a:spcAft>
              <a:buClr>
                <a:srgbClr val="000000"/>
              </a:buClr>
              <a:buFont typeface="Arial" panose="020B0604020202020204" pitchFamily="34" charset="0"/>
              <a:buChar char="•"/>
            </a:pPr>
            <a:r>
              <a:rPr lang="nl-NL" sz="2800" b="0" strike="noStrike" spc="-1" dirty="0">
                <a:uFill>
                  <a:solidFill>
                    <a:srgbClr val="FFFFFF"/>
                  </a:solidFill>
                </a:uFill>
              </a:rPr>
              <a:t>Vakkenpakket </a:t>
            </a:r>
            <a:r>
              <a:rPr lang="nl-NL" sz="2800" spc="-1" dirty="0">
                <a:uFill>
                  <a:solidFill>
                    <a:srgbClr val="FFFFFF"/>
                  </a:solidFill>
                </a:uFill>
              </a:rPr>
              <a:t>m</a:t>
            </a:r>
            <a:r>
              <a:rPr lang="nl-NL" sz="2800" b="0" strike="noStrike" spc="-1" dirty="0">
                <a:uFill>
                  <a:solidFill>
                    <a:srgbClr val="FFFFFF"/>
                  </a:solidFill>
                </a:uFill>
              </a:rPr>
              <a:t>avo sluit aan bij pakket </a:t>
            </a:r>
            <a:r>
              <a:rPr lang="nl-NL" sz="2800" spc="-1" dirty="0">
                <a:uFill>
                  <a:solidFill>
                    <a:srgbClr val="FFFFFF"/>
                  </a:solidFill>
                </a:uFill>
              </a:rPr>
              <a:t>h</a:t>
            </a:r>
            <a:r>
              <a:rPr lang="nl-NL" sz="2800" b="0" strike="noStrike" spc="-1" dirty="0">
                <a:uFill>
                  <a:solidFill>
                    <a:srgbClr val="FFFFFF"/>
                  </a:solidFill>
                </a:uFill>
              </a:rPr>
              <a:t>avo (inclusief extra vak)</a:t>
            </a:r>
          </a:p>
          <a:p>
            <a:pPr marL="457920" lvl="1" indent="-228600">
              <a:lnSpc>
                <a:spcPct val="90000"/>
              </a:lnSpc>
              <a:spcAft>
                <a:spcPts val="600"/>
              </a:spcAft>
              <a:buClr>
                <a:srgbClr val="000000"/>
              </a:buClr>
              <a:buFont typeface="Arial" panose="020B0604020202020204" pitchFamily="34" charset="0"/>
              <a:buChar char="•"/>
            </a:pPr>
            <a:endParaRPr lang="nl-NL" sz="2800" b="0" strike="noStrike" spc="-1" dirty="0">
              <a:uFill>
                <a:solidFill>
                  <a:srgbClr val="FFFFFF"/>
                </a:solidFill>
              </a:uFill>
            </a:endParaRPr>
          </a:p>
          <a:p>
            <a:pPr marL="343080" indent="-228600">
              <a:lnSpc>
                <a:spcPct val="90000"/>
              </a:lnSpc>
              <a:spcAft>
                <a:spcPts val="600"/>
              </a:spcAft>
              <a:buClr>
                <a:srgbClr val="000000"/>
              </a:buClr>
              <a:buFont typeface="Arial" panose="020B0604020202020204" pitchFamily="34" charset="0"/>
              <a:buChar char="•"/>
            </a:pPr>
            <a:r>
              <a:rPr lang="nl-NL" sz="2800" spc="-1" dirty="0">
                <a:uFill>
                  <a:solidFill>
                    <a:srgbClr val="FFFFFF"/>
                  </a:solidFill>
                </a:uFill>
              </a:rPr>
              <a:t>vmbo-d</a:t>
            </a:r>
            <a:r>
              <a:rPr lang="nl-NL" sz="2800" b="0" strike="noStrike" spc="-1" dirty="0">
                <a:uFill>
                  <a:solidFill>
                    <a:srgbClr val="FFFFFF"/>
                  </a:solidFill>
                </a:uFill>
              </a:rPr>
              <a:t>iploma</a:t>
            </a:r>
          </a:p>
        </p:txBody>
      </p:sp>
      <p:pic>
        <p:nvPicPr>
          <p:cNvPr id="3" name="Afbeelding 2">
            <a:extLst>
              <a:ext uri="{FF2B5EF4-FFF2-40B4-BE49-F238E27FC236}">
                <a16:creationId xmlns:a16="http://schemas.microsoft.com/office/drawing/2014/main" id="{105F67A6-C997-427D-823D-52D7AD1B07FE}"/>
              </a:ext>
            </a:extLst>
          </p:cNvPr>
          <p:cNvPicPr>
            <a:picLocks noChangeAspect="1"/>
          </p:cNvPicPr>
          <p:nvPr/>
        </p:nvPicPr>
        <p:blipFill>
          <a:blip r:embed="rId2"/>
          <a:stretch>
            <a:fillRect/>
          </a:stretch>
        </p:blipFill>
        <p:spPr>
          <a:xfrm>
            <a:off x="4574286" y="1899810"/>
            <a:ext cx="4094226" cy="305838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ustomShape 1"/>
          <p:cNvSpPr/>
          <p:nvPr/>
        </p:nvSpPr>
        <p:spPr>
          <a:xfrm>
            <a:off x="473202" y="640080"/>
            <a:ext cx="4441698" cy="108356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nSpc>
                <a:spcPct val="90000"/>
              </a:lnSpc>
              <a:spcBef>
                <a:spcPct val="0"/>
              </a:spcBef>
              <a:spcAft>
                <a:spcPts val="600"/>
              </a:spcAft>
            </a:pPr>
            <a:r>
              <a:rPr lang="nl-NL" sz="3300" b="0" strike="noStrike" kern="1200" spc="-1" dirty="0">
                <a:solidFill>
                  <a:schemeClr val="tx1"/>
                </a:solidFill>
                <a:uFill>
                  <a:solidFill>
                    <a:srgbClr val="FFFFFF"/>
                  </a:solidFill>
                </a:uFill>
                <a:latin typeface="+mj-lt"/>
                <a:ea typeface="+mj-ea"/>
                <a:cs typeface="+mj-cs"/>
              </a:rPr>
              <a:t>Informatieboekje</a:t>
            </a:r>
            <a:endParaRPr lang="nl-NL" sz="3300" b="1" strike="noStrike" kern="1200" spc="-1" dirty="0">
              <a:solidFill>
                <a:schemeClr val="tx1"/>
              </a:solidFill>
              <a:uFill>
                <a:solidFill>
                  <a:srgbClr val="FFFFFF"/>
                </a:solidFill>
              </a:uFill>
              <a:latin typeface="+mj-lt"/>
              <a:ea typeface="+mj-ea"/>
              <a:cs typeface="+mj-cs"/>
            </a:endParaRPr>
          </a:p>
        </p:txBody>
      </p:sp>
      <p:sp>
        <p:nvSpPr>
          <p:cNvPr id="15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ustomShape 2"/>
          <p:cNvSpPr/>
          <p:nvPr/>
        </p:nvSpPr>
        <p:spPr>
          <a:xfrm>
            <a:off x="473202" y="2660904"/>
            <a:ext cx="3614166" cy="354787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t">
            <a:normAutofit/>
          </a:bodyPr>
          <a:lstStyle/>
          <a:p>
            <a:pPr marL="343080" indent="-228600">
              <a:lnSpc>
                <a:spcPct val="90000"/>
              </a:lnSpc>
              <a:spcAft>
                <a:spcPts val="600"/>
              </a:spcAft>
              <a:buClr>
                <a:srgbClr val="000000"/>
              </a:buClr>
              <a:buFont typeface="Arial" panose="020B0604020202020204" pitchFamily="34" charset="0"/>
              <a:buChar char="•"/>
            </a:pPr>
            <a:endParaRPr lang="nl-NL" sz="2800" b="0" strike="noStrike" spc="-1" dirty="0">
              <a:uFill>
                <a:solidFill>
                  <a:srgbClr val="FFFFFF"/>
                </a:solidFill>
              </a:uFill>
              <a:hlinkClick r:id="rId2"/>
            </a:endParaRPr>
          </a:p>
          <a:p>
            <a:pPr marL="343080" indent="-228600">
              <a:lnSpc>
                <a:spcPct val="90000"/>
              </a:lnSpc>
              <a:spcAft>
                <a:spcPts val="600"/>
              </a:spcAft>
              <a:buClr>
                <a:srgbClr val="000000"/>
              </a:buClr>
              <a:buFont typeface="Arial" panose="020B0604020202020204" pitchFamily="34" charset="0"/>
              <a:buChar char="•"/>
            </a:pPr>
            <a:r>
              <a:rPr lang="nl-NL" sz="2000" b="0" strike="noStrike" spc="-1" dirty="0">
                <a:uFill>
                  <a:solidFill>
                    <a:srgbClr val="FFFFFF"/>
                  </a:solidFill>
                </a:uFill>
                <a:hlinkClick r:id="rId2"/>
              </a:rPr>
              <a:t>https://www.mbostart.nl/</a:t>
            </a:r>
            <a:endParaRPr lang="nl-NL" sz="2000" b="0" strike="noStrike" spc="-1" dirty="0">
              <a:uFill>
                <a:solidFill>
                  <a:srgbClr val="FFFFFF"/>
                </a:solidFill>
              </a:uFill>
            </a:endParaRPr>
          </a:p>
          <a:p>
            <a:pPr marL="343080" indent="-228600">
              <a:lnSpc>
                <a:spcPct val="90000"/>
              </a:lnSpc>
              <a:spcAft>
                <a:spcPts val="600"/>
              </a:spcAft>
              <a:buClr>
                <a:srgbClr val="000000"/>
              </a:buClr>
              <a:buFont typeface="Arial" panose="020B0604020202020204" pitchFamily="34" charset="0"/>
              <a:buChar char="•"/>
            </a:pPr>
            <a:endParaRPr lang="nl-NL" sz="2800" b="0" strike="noStrike" spc="-1" dirty="0">
              <a:uFill>
                <a:solidFill>
                  <a:srgbClr val="FFFFFF"/>
                </a:solidFill>
              </a:uFill>
            </a:endParaRPr>
          </a:p>
        </p:txBody>
      </p:sp>
      <p:pic>
        <p:nvPicPr>
          <p:cNvPr id="1026" name="Picture 2">
            <a:extLst>
              <a:ext uri="{FF2B5EF4-FFF2-40B4-BE49-F238E27FC236}">
                <a16:creationId xmlns:a16="http://schemas.microsoft.com/office/drawing/2014/main" id="{43AD86DA-2D7F-8E47-AFFB-8EC42DC80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56" t="5095" r="5310" b="3497"/>
          <a:stretch/>
        </p:blipFill>
        <p:spPr bwMode="auto">
          <a:xfrm>
            <a:off x="4376302" y="480405"/>
            <a:ext cx="4285149" cy="60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40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2" name="Group 161">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8403" y="5203828"/>
            <a:ext cx="1396122" cy="1557272"/>
            <a:chOff x="9731107" y="5203828"/>
            <a:chExt cx="1861478" cy="1557272"/>
          </a:xfrm>
          <a:solidFill>
            <a:schemeClr val="bg1"/>
          </a:solidFill>
        </p:grpSpPr>
        <p:sp>
          <p:nvSpPr>
            <p:cNvPr id="163" name="Freeform: Shape 162">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155" name="CustomShape 1"/>
          <p:cNvSpPr/>
          <p:nvPr/>
        </p:nvSpPr>
        <p:spPr>
          <a:xfrm>
            <a:off x="668030" y="1431036"/>
            <a:ext cx="5151766" cy="474310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a:bodyPr>
          <a:lstStyle/>
          <a:p>
            <a:pPr>
              <a:lnSpc>
                <a:spcPct val="90000"/>
              </a:lnSpc>
              <a:spcAft>
                <a:spcPts val="600"/>
              </a:spcAft>
            </a:pPr>
            <a:r>
              <a:rPr lang="nl-NL" sz="3600" spc="-1">
                <a:solidFill>
                  <a:srgbClr val="00B0F0"/>
                </a:solidFill>
                <a:uFill>
                  <a:solidFill>
                    <a:srgbClr val="FFFFFF"/>
                  </a:solidFill>
                </a:uFill>
              </a:rPr>
              <a:t>Profiel</a:t>
            </a:r>
            <a:r>
              <a:rPr lang="nl-NL" sz="3600" b="0" strike="noStrike" spc="-1">
                <a:solidFill>
                  <a:srgbClr val="00B0F0"/>
                </a:solidFill>
                <a:uFill>
                  <a:solidFill>
                    <a:srgbClr val="FFFFFF"/>
                  </a:solidFill>
                </a:uFill>
              </a:rPr>
              <a:t>werkstuk</a:t>
            </a:r>
          </a:p>
          <a:p>
            <a:pPr indent="-228600">
              <a:lnSpc>
                <a:spcPct val="90000"/>
              </a:lnSpc>
              <a:spcAft>
                <a:spcPts val="600"/>
              </a:spcAft>
              <a:buFont typeface="Arial" panose="020B0604020202020204" pitchFamily="34" charset="0"/>
              <a:buChar char="•"/>
            </a:pPr>
            <a:endParaRPr lang="nl-NL" sz="2000" spc="-1">
              <a:solidFill>
                <a:schemeClr val="bg1"/>
              </a:solidFill>
              <a:uFill>
                <a:solidFill>
                  <a:srgbClr val="FFFFFF"/>
                </a:solidFill>
              </a:uFill>
            </a:endParaRPr>
          </a:p>
          <a:p>
            <a:pPr marL="285750" indent="-228600">
              <a:lnSpc>
                <a:spcPct val="90000"/>
              </a:lnSpc>
              <a:spcAft>
                <a:spcPts val="600"/>
              </a:spcAft>
              <a:buFont typeface="Arial" panose="020B0604020202020204" pitchFamily="34" charset="0"/>
              <a:buChar char="•"/>
            </a:pPr>
            <a:r>
              <a:rPr lang="nl-NL" sz="2000" b="0" strike="noStrike" spc="-1">
                <a:solidFill>
                  <a:schemeClr val="accent5">
                    <a:lumMod val="40000"/>
                    <a:lumOff val="60000"/>
                  </a:schemeClr>
                </a:solidFill>
                <a:uFill>
                  <a:solidFill>
                    <a:srgbClr val="FFFFFF"/>
                  </a:solidFill>
                </a:uFill>
              </a:rPr>
              <a:t>Startdagen: 26 en 27 september</a:t>
            </a:r>
          </a:p>
          <a:p>
            <a:pPr marL="742950" lvl="1"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In duo’s</a:t>
            </a:r>
          </a:p>
          <a:p>
            <a:pPr marL="742950" lvl="1" indent="-228600">
              <a:lnSpc>
                <a:spcPct val="90000"/>
              </a:lnSpc>
              <a:spcAft>
                <a:spcPts val="600"/>
              </a:spcAft>
              <a:buFont typeface="Arial" panose="020B0604020202020204" pitchFamily="34" charset="0"/>
              <a:buChar char="•"/>
            </a:pPr>
            <a:r>
              <a:rPr lang="nl-NL" sz="2000" b="0" strike="noStrike" spc="-1">
                <a:solidFill>
                  <a:schemeClr val="accent5">
                    <a:lumMod val="40000"/>
                    <a:lumOff val="60000"/>
                  </a:schemeClr>
                </a:solidFill>
                <a:uFill>
                  <a:solidFill>
                    <a:srgbClr val="FFFFFF"/>
                  </a:solidFill>
                </a:uFill>
              </a:rPr>
              <a:t>Onderwerp kiezen</a:t>
            </a:r>
          </a:p>
          <a:p>
            <a:pPr marL="742950" lvl="1"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Onderzoeksvraag bedenken</a:t>
            </a:r>
            <a:endParaRPr lang="nl-NL" sz="2000" b="0" strike="noStrike" spc="-1">
              <a:solidFill>
                <a:schemeClr val="accent5">
                  <a:lumMod val="40000"/>
                  <a:lumOff val="60000"/>
                </a:schemeClr>
              </a:solidFill>
              <a:uFill>
                <a:solidFill>
                  <a:srgbClr val="FFFFFF"/>
                </a:solidFill>
              </a:uFill>
            </a:endParaRPr>
          </a:p>
          <a:p>
            <a:pPr marL="285750"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Oktober / november: zelfstandig werken</a:t>
            </a:r>
          </a:p>
          <a:p>
            <a:pPr marL="742950" lvl="1"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Begeleidend docent</a:t>
            </a:r>
          </a:p>
          <a:p>
            <a:pPr marL="742950" lvl="1"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IVKO-uur PWS</a:t>
            </a:r>
          </a:p>
          <a:p>
            <a:pPr marL="285750"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Inleveren: 28 november</a:t>
            </a:r>
          </a:p>
          <a:p>
            <a:pPr marL="285750" indent="-228600">
              <a:lnSpc>
                <a:spcPct val="90000"/>
              </a:lnSpc>
              <a:spcAft>
                <a:spcPts val="600"/>
              </a:spcAft>
              <a:buFont typeface="Arial" panose="020B0604020202020204" pitchFamily="34" charset="0"/>
              <a:buChar char="•"/>
            </a:pPr>
            <a:r>
              <a:rPr lang="nl-NL" sz="2000" spc="-1">
                <a:solidFill>
                  <a:schemeClr val="accent5">
                    <a:lumMod val="40000"/>
                    <a:lumOff val="60000"/>
                  </a:schemeClr>
                </a:solidFill>
                <a:uFill>
                  <a:solidFill>
                    <a:srgbClr val="FFFFFF"/>
                  </a:solidFill>
                </a:uFill>
              </a:rPr>
              <a:t>Presenteren: 13 of 14 december</a:t>
            </a:r>
          </a:p>
        </p:txBody>
      </p:sp>
      <p:grpSp>
        <p:nvGrpSpPr>
          <p:cNvPr id="307"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8648" y="725954"/>
            <a:ext cx="1199122" cy="531293"/>
            <a:chOff x="2504802" y="1755501"/>
            <a:chExt cx="1598829" cy="531293"/>
          </a:xfrm>
          <a:solidFill>
            <a:schemeClr val="bg1"/>
          </a:solidFill>
        </p:grpSpPr>
        <p:sp>
          <p:nvSpPr>
            <p:cNvPr id="308" name="Freeform: Shape 307">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311"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315927"/>
            <a:ext cx="69915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3"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3443" y="315927"/>
            <a:ext cx="69915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E8DA-8B50-171A-3609-68FB19116D7B}"/>
              </a:ext>
            </a:extLst>
          </p:cNvPr>
          <p:cNvSpPr>
            <a:spLocks noGrp="1"/>
          </p:cNvSpPr>
          <p:nvPr>
            <p:ph type="title"/>
          </p:nvPr>
        </p:nvSpPr>
        <p:spPr/>
        <p:txBody>
          <a:bodyPr/>
          <a:lstStyle/>
          <a:p>
            <a:r>
              <a:rPr lang="nl-NL"/>
              <a:t>Aantekeningen maken? </a:t>
            </a:r>
          </a:p>
        </p:txBody>
      </p:sp>
      <p:sp>
        <p:nvSpPr>
          <p:cNvPr id="3" name="Tijdelijke aanduiding voor inhoud 2">
            <a:extLst>
              <a:ext uri="{FF2B5EF4-FFF2-40B4-BE49-F238E27FC236}">
                <a16:creationId xmlns:a16="http://schemas.microsoft.com/office/drawing/2014/main" id="{06DAA489-0FDB-83CA-4227-323974858EA7}"/>
              </a:ext>
            </a:extLst>
          </p:cNvPr>
          <p:cNvSpPr>
            <a:spLocks noGrp="1"/>
          </p:cNvSpPr>
          <p:nvPr>
            <p:ph idx="1"/>
          </p:nvPr>
        </p:nvSpPr>
        <p:spPr/>
        <p:txBody>
          <a:bodyPr/>
          <a:lstStyle/>
          <a:p>
            <a:r>
              <a:rPr lang="nl-NL" sz="2800" dirty="0"/>
              <a:t>We zullen deze PowerPoint per mail aan iedereen sturen.  </a:t>
            </a:r>
          </a:p>
        </p:txBody>
      </p:sp>
    </p:spTree>
    <p:extLst>
      <p:ext uri="{BB962C8B-B14F-4D97-AF65-F5344CB8AC3E}">
        <p14:creationId xmlns:p14="http://schemas.microsoft.com/office/powerpoint/2010/main" val="3920134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5C812-4D8E-0F1A-5008-84A84635E0CC}"/>
              </a:ext>
            </a:extLst>
          </p:cNvPr>
          <p:cNvSpPr>
            <a:spLocks noGrp="1"/>
          </p:cNvSpPr>
          <p:nvPr>
            <p:ph type="title"/>
          </p:nvPr>
        </p:nvSpPr>
        <p:spPr/>
        <p:txBody>
          <a:bodyPr/>
          <a:lstStyle/>
          <a:p>
            <a:endParaRPr lang="nl-NL"/>
          </a:p>
        </p:txBody>
      </p:sp>
      <p:sp>
        <p:nvSpPr>
          <p:cNvPr id="3" name="Ondertitel 2">
            <a:extLst>
              <a:ext uri="{FF2B5EF4-FFF2-40B4-BE49-F238E27FC236}">
                <a16:creationId xmlns:a16="http://schemas.microsoft.com/office/drawing/2014/main" id="{0FFA3C8F-FC71-37FD-5C3B-3DE89D3EF0EF}"/>
              </a:ext>
            </a:extLst>
          </p:cNvPr>
          <p:cNvSpPr>
            <a:spLocks noGrp="1"/>
          </p:cNvSpPr>
          <p:nvPr>
            <p:ph type="subTitle"/>
          </p:nvPr>
        </p:nvSpPr>
        <p:spPr/>
        <p:txBody>
          <a:bodyPr/>
          <a:lstStyle/>
          <a:p>
            <a:endParaRPr lang="nl-NL"/>
          </a:p>
        </p:txBody>
      </p:sp>
      <p:pic>
        <p:nvPicPr>
          <p:cNvPr id="1026" name="Picture 2" descr="aerial view Ruigoord, Amsterdam. Ruigoord is an artists' village in the ...">
            <a:extLst>
              <a:ext uri="{FF2B5EF4-FFF2-40B4-BE49-F238E27FC236}">
                <a16:creationId xmlns:a16="http://schemas.microsoft.com/office/drawing/2014/main" id="{DFEB47CF-E4F7-3311-645D-070A98321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C7A566B-5AA4-8D95-A14E-91A110996767}"/>
              </a:ext>
            </a:extLst>
          </p:cNvPr>
          <p:cNvSpPr txBox="1"/>
          <p:nvPr/>
        </p:nvSpPr>
        <p:spPr>
          <a:xfrm>
            <a:off x="1327552" y="2921168"/>
            <a:ext cx="6924908" cy="1015663"/>
          </a:xfrm>
          <a:prstGeom prst="rect">
            <a:avLst/>
          </a:prstGeom>
          <a:solidFill>
            <a:schemeClr val="accent3">
              <a:lumMod val="40000"/>
              <a:lumOff val="60000"/>
              <a:alpha val="52000"/>
            </a:schemeClr>
          </a:solidFill>
        </p:spPr>
        <p:txBody>
          <a:bodyPr wrap="square" rtlCol="0">
            <a:spAutoFit/>
          </a:bodyPr>
          <a:lstStyle/>
          <a:p>
            <a:r>
              <a:rPr lang="nl-NL" sz="6000" b="1">
                <a:solidFill>
                  <a:schemeClr val="accent3">
                    <a:lumMod val="50000"/>
                  </a:schemeClr>
                </a:solidFill>
                <a:latin typeface="Calibri" panose="020F0502020204030204" pitchFamily="34" charset="0"/>
                <a:cs typeface="Calibri" panose="020F0502020204030204" pitchFamily="34" charset="0"/>
              </a:rPr>
              <a:t>bezoek aan Ruigoord</a:t>
            </a:r>
          </a:p>
        </p:txBody>
      </p:sp>
    </p:spTree>
    <p:extLst>
      <p:ext uri="{BB962C8B-B14F-4D97-AF65-F5344CB8AC3E}">
        <p14:creationId xmlns:p14="http://schemas.microsoft.com/office/powerpoint/2010/main" val="283249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chemeClr val="accent3">
                <a:lumMod val="50000"/>
              </a:schemeClr>
            </a:gs>
            <a:gs pos="42000">
              <a:schemeClr val="accent3">
                <a:lumMod val="20000"/>
                <a:lumOff val="80000"/>
              </a:schemeClr>
            </a:gs>
            <a:gs pos="69000">
              <a:schemeClr val="accent3">
                <a:lumMod val="37569"/>
              </a:schemeClr>
            </a:gs>
            <a:gs pos="54000">
              <a:schemeClr val="accent3">
                <a:lumMod val="86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B2CF778-7A56-DA86-0A2E-55F6856CE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292" y="0"/>
            <a:ext cx="5697415" cy="6858000"/>
          </a:xfrm>
          <a:prstGeom prst="rect">
            <a:avLst/>
          </a:prstGeom>
        </p:spPr>
      </p:pic>
      <p:sp>
        <p:nvSpPr>
          <p:cNvPr id="6" name="Tekstvak 5">
            <a:extLst>
              <a:ext uri="{FF2B5EF4-FFF2-40B4-BE49-F238E27FC236}">
                <a16:creationId xmlns:a16="http://schemas.microsoft.com/office/drawing/2014/main" id="{65344F06-035E-5FB6-28B0-C9FF9588E562}"/>
              </a:ext>
            </a:extLst>
          </p:cNvPr>
          <p:cNvSpPr txBox="1"/>
          <p:nvPr/>
        </p:nvSpPr>
        <p:spPr>
          <a:xfrm>
            <a:off x="0" y="3056960"/>
            <a:ext cx="5697415" cy="1569660"/>
          </a:xfrm>
          <a:prstGeom prst="rect">
            <a:avLst/>
          </a:prstGeom>
          <a:solidFill>
            <a:schemeClr val="accent3">
              <a:lumMod val="40000"/>
              <a:lumOff val="60000"/>
              <a:alpha val="35000"/>
            </a:schemeClr>
          </a:solidFill>
        </p:spPr>
        <p:txBody>
          <a:bodyPr wrap="square" rtlCol="0">
            <a:spAutoFit/>
          </a:bodyPr>
          <a:lstStyle/>
          <a:p>
            <a:r>
              <a:rPr lang="nl-NL" sz="2800" b="1" dirty="0">
                <a:ln>
                  <a:solidFill>
                    <a:schemeClr val="accent3">
                      <a:lumMod val="50000"/>
                      <a:alpha val="85000"/>
                    </a:schemeClr>
                  </a:solidFill>
                </a:ln>
                <a:solidFill>
                  <a:schemeClr val="accent2">
                    <a:lumMod val="20000"/>
                    <a:lumOff val="80000"/>
                  </a:schemeClr>
                </a:solidFill>
              </a:rPr>
              <a:t>donderdag 28 september</a:t>
            </a:r>
          </a:p>
          <a:p>
            <a:pPr marL="285750" indent="-285750">
              <a:buFont typeface="Arial" panose="020B0604020202020204" pitchFamily="34" charset="0"/>
              <a:buChar char="•"/>
            </a:pPr>
            <a:r>
              <a:rPr lang="nl-NL" sz="2400" b="1" dirty="0">
                <a:ln>
                  <a:solidFill>
                    <a:schemeClr val="accent3">
                      <a:lumMod val="50000"/>
                      <a:alpha val="85000"/>
                    </a:schemeClr>
                  </a:solidFill>
                </a:ln>
                <a:solidFill>
                  <a:schemeClr val="accent2">
                    <a:lumMod val="20000"/>
                    <a:lumOff val="80000"/>
                  </a:schemeClr>
                </a:solidFill>
              </a:rPr>
              <a:t>9.15 uur: fietsen vanaf Sloterdijk</a:t>
            </a:r>
          </a:p>
          <a:p>
            <a:pPr marL="742950" lvl="1" indent="-285750">
              <a:buFont typeface="Arial" panose="020B0604020202020204" pitchFamily="34" charset="0"/>
              <a:buChar char="•"/>
            </a:pPr>
            <a:r>
              <a:rPr lang="nl-NL" sz="2000" b="1" dirty="0">
                <a:ln>
                  <a:solidFill>
                    <a:schemeClr val="accent3">
                      <a:lumMod val="50000"/>
                      <a:alpha val="85000"/>
                    </a:schemeClr>
                  </a:solidFill>
                </a:ln>
                <a:solidFill>
                  <a:schemeClr val="accent2">
                    <a:lumMod val="20000"/>
                    <a:lumOff val="80000"/>
                  </a:schemeClr>
                </a:solidFill>
              </a:rPr>
              <a:t>voor de ingang van het station (boven)</a:t>
            </a:r>
          </a:p>
          <a:p>
            <a:r>
              <a:rPr lang="nl-NL" sz="2400" b="1" dirty="0">
                <a:ln>
                  <a:solidFill>
                    <a:schemeClr val="accent3">
                      <a:lumMod val="50000"/>
                      <a:alpha val="85000"/>
                    </a:schemeClr>
                  </a:solidFill>
                </a:ln>
                <a:solidFill>
                  <a:schemeClr val="accent2">
                    <a:lumMod val="20000"/>
                    <a:lumOff val="80000"/>
                  </a:schemeClr>
                </a:solidFill>
              </a:rPr>
              <a:t>    of</a:t>
            </a:r>
          </a:p>
        </p:txBody>
      </p:sp>
      <p:sp>
        <p:nvSpPr>
          <p:cNvPr id="3" name="Tekstvak 2">
            <a:extLst>
              <a:ext uri="{FF2B5EF4-FFF2-40B4-BE49-F238E27FC236}">
                <a16:creationId xmlns:a16="http://schemas.microsoft.com/office/drawing/2014/main" id="{9C876C88-EF77-D475-A86D-ECC7065EE9D3}"/>
              </a:ext>
            </a:extLst>
          </p:cNvPr>
          <p:cNvSpPr txBox="1"/>
          <p:nvPr/>
        </p:nvSpPr>
        <p:spPr>
          <a:xfrm>
            <a:off x="0" y="4626620"/>
            <a:ext cx="9143999" cy="2185214"/>
          </a:xfrm>
          <a:prstGeom prst="rect">
            <a:avLst/>
          </a:prstGeom>
          <a:solidFill>
            <a:schemeClr val="accent3">
              <a:lumMod val="40000"/>
              <a:lumOff val="60000"/>
              <a:alpha val="35000"/>
            </a:schemeClr>
          </a:solidFill>
        </p:spPr>
        <p:txBody>
          <a:bodyPr wrap="square" rtlCol="0">
            <a:spAutoFit/>
          </a:bodyPr>
          <a:lstStyle/>
          <a:p>
            <a:pPr marL="285750" indent="-285750">
              <a:buFont typeface="Arial" panose="020B0604020202020204" pitchFamily="34" charset="0"/>
              <a:buChar char="•"/>
            </a:pPr>
            <a:r>
              <a:rPr lang="nl-NL" sz="2400" b="1" dirty="0">
                <a:ln>
                  <a:solidFill>
                    <a:schemeClr val="accent3">
                      <a:lumMod val="50000"/>
                      <a:alpha val="85000"/>
                    </a:schemeClr>
                  </a:solidFill>
                </a:ln>
                <a:solidFill>
                  <a:schemeClr val="accent2">
                    <a:lumMod val="20000"/>
                    <a:lumOff val="80000"/>
                  </a:schemeClr>
                </a:solidFill>
              </a:rPr>
              <a:t>9.45 </a:t>
            </a:r>
            <a:r>
              <a:rPr lang="nl-NL" sz="2400" b="1" dirty="0" err="1">
                <a:ln>
                  <a:solidFill>
                    <a:schemeClr val="accent3">
                      <a:lumMod val="50000"/>
                      <a:alpha val="85000"/>
                    </a:schemeClr>
                  </a:solidFill>
                </a:ln>
                <a:solidFill>
                  <a:schemeClr val="accent2">
                    <a:lumMod val="20000"/>
                    <a:lumOff val="80000"/>
                  </a:schemeClr>
                </a:solidFill>
              </a:rPr>
              <a:t>uur:op</a:t>
            </a:r>
            <a:r>
              <a:rPr lang="nl-NL" sz="2400" b="1" dirty="0">
                <a:ln>
                  <a:solidFill>
                    <a:schemeClr val="accent3">
                      <a:lumMod val="50000"/>
                      <a:alpha val="85000"/>
                    </a:schemeClr>
                  </a:solidFill>
                </a:ln>
                <a:solidFill>
                  <a:schemeClr val="accent2">
                    <a:lumMod val="20000"/>
                    <a:lumOff val="80000"/>
                  </a:schemeClr>
                </a:solidFill>
              </a:rPr>
              <a:t> eigen gelegenheid</a:t>
            </a:r>
          </a:p>
          <a:p>
            <a:pPr marL="742950" lvl="1" indent="-285750">
              <a:buFont typeface="Arial" panose="020B0604020202020204" pitchFamily="34" charset="0"/>
              <a:buChar char="•"/>
            </a:pPr>
            <a:r>
              <a:rPr lang="nl-NL" sz="2000" b="1" dirty="0">
                <a:ln>
                  <a:solidFill>
                    <a:schemeClr val="accent3">
                      <a:lumMod val="50000"/>
                      <a:alpha val="85000"/>
                    </a:schemeClr>
                  </a:solidFill>
                </a:ln>
                <a:solidFill>
                  <a:schemeClr val="accent2">
                    <a:lumMod val="20000"/>
                    <a:lumOff val="80000"/>
                  </a:schemeClr>
                </a:solidFill>
              </a:rPr>
              <a:t>Ruigoord 76, 1074HH Amsterdam</a:t>
            </a:r>
          </a:p>
          <a:p>
            <a:pPr marL="742950" lvl="1" indent="-285750">
              <a:buFont typeface="Arial" panose="020B0604020202020204" pitchFamily="34" charset="0"/>
              <a:buChar char="•"/>
            </a:pPr>
            <a:r>
              <a:rPr lang="nl-NL" sz="2000" b="1" dirty="0">
                <a:ln>
                  <a:solidFill>
                    <a:schemeClr val="accent3">
                      <a:lumMod val="50000"/>
                      <a:alpha val="85000"/>
                    </a:schemeClr>
                  </a:solidFill>
                </a:ln>
                <a:solidFill>
                  <a:schemeClr val="accent2">
                    <a:lumMod val="20000"/>
                    <a:lumOff val="80000"/>
                  </a:schemeClr>
                </a:solidFill>
              </a:rPr>
              <a:t>bus 382 Sloterdijk </a:t>
            </a:r>
            <a:r>
              <a:rPr lang="nl-NL" sz="2000" b="1" dirty="0">
                <a:ln>
                  <a:solidFill>
                    <a:schemeClr val="accent3">
                      <a:lumMod val="50000"/>
                      <a:alpha val="85000"/>
                    </a:schemeClr>
                  </a:solidFill>
                </a:ln>
                <a:solidFill>
                  <a:schemeClr val="accent2">
                    <a:lumMod val="20000"/>
                    <a:lumOff val="80000"/>
                  </a:schemeClr>
                </a:solidFill>
                <a:sym typeface="Wingdings" pitchFamily="2" charset="2"/>
              </a:rPr>
              <a:t> IJmuiden (halte Ruigoord- dorp)</a:t>
            </a:r>
            <a:endParaRPr lang="nl-NL" sz="2000" b="1" dirty="0">
              <a:ln>
                <a:solidFill>
                  <a:schemeClr val="accent3">
                    <a:lumMod val="50000"/>
                    <a:alpha val="85000"/>
                  </a:schemeClr>
                </a:solidFill>
              </a:ln>
              <a:solidFill>
                <a:schemeClr val="accent2">
                  <a:lumMod val="20000"/>
                  <a:lumOff val="80000"/>
                </a:schemeClr>
              </a:solidFill>
            </a:endParaRPr>
          </a:p>
          <a:p>
            <a:pPr marL="285750" indent="-285750">
              <a:buFont typeface="Arial" panose="020B0604020202020204" pitchFamily="34" charset="0"/>
              <a:buChar char="•"/>
            </a:pPr>
            <a:endParaRPr lang="nl-NL" sz="2400" b="1" dirty="0">
              <a:ln>
                <a:solidFill>
                  <a:schemeClr val="accent3">
                    <a:lumMod val="50000"/>
                    <a:alpha val="85000"/>
                  </a:schemeClr>
                </a:solidFill>
              </a:ln>
              <a:solidFill>
                <a:schemeClr val="accent2">
                  <a:lumMod val="20000"/>
                  <a:lumOff val="80000"/>
                </a:schemeClr>
              </a:solidFill>
            </a:endParaRPr>
          </a:p>
          <a:p>
            <a:pPr marL="285750" indent="-285750">
              <a:buFont typeface="Arial" panose="020B0604020202020204" pitchFamily="34" charset="0"/>
              <a:buChar char="•"/>
            </a:pPr>
            <a:r>
              <a:rPr lang="nl-NL" sz="2400" b="1" dirty="0">
                <a:ln>
                  <a:solidFill>
                    <a:schemeClr val="accent3">
                      <a:lumMod val="50000"/>
                      <a:alpha val="85000"/>
                    </a:schemeClr>
                  </a:solidFill>
                </a:ln>
                <a:solidFill>
                  <a:schemeClr val="accent2">
                    <a:lumMod val="20000"/>
                    <a:lumOff val="80000"/>
                  </a:schemeClr>
                </a:solidFill>
              </a:rPr>
              <a:t>zelf lunch meebrengen</a:t>
            </a:r>
          </a:p>
          <a:p>
            <a:pPr marL="285750" indent="-285750">
              <a:buFont typeface="Arial" panose="020B0604020202020204" pitchFamily="34" charset="0"/>
              <a:buChar char="•"/>
            </a:pPr>
            <a:r>
              <a:rPr lang="nl-NL" sz="2400" b="1" dirty="0">
                <a:ln>
                  <a:solidFill>
                    <a:schemeClr val="accent3">
                      <a:lumMod val="50000"/>
                      <a:alpha val="85000"/>
                    </a:schemeClr>
                  </a:solidFill>
                </a:ln>
                <a:solidFill>
                  <a:schemeClr val="accent2">
                    <a:lumMod val="20000"/>
                    <a:lumOff val="80000"/>
                  </a:schemeClr>
                </a:solidFill>
              </a:rPr>
              <a:t>programma tot ongeveer 16 uur</a:t>
            </a:r>
          </a:p>
        </p:txBody>
      </p:sp>
    </p:spTree>
    <p:extLst>
      <p:ext uri="{BB962C8B-B14F-4D97-AF65-F5344CB8AC3E}">
        <p14:creationId xmlns:p14="http://schemas.microsoft.com/office/powerpoint/2010/main" val="3473712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E8DA-8B50-171A-3609-68FB19116D7B}"/>
              </a:ext>
            </a:extLst>
          </p:cNvPr>
          <p:cNvSpPr>
            <a:spLocks noGrp="1"/>
          </p:cNvSpPr>
          <p:nvPr>
            <p:ph type="title"/>
          </p:nvPr>
        </p:nvSpPr>
        <p:spPr/>
        <p:txBody>
          <a:bodyPr/>
          <a:lstStyle/>
          <a:p>
            <a:r>
              <a:rPr lang="nl-NL" dirty="0"/>
              <a:t>ALLE INFORMATIE op een rij </a:t>
            </a:r>
          </a:p>
        </p:txBody>
      </p:sp>
      <p:sp>
        <p:nvSpPr>
          <p:cNvPr id="3" name="Tijdelijke aanduiding voor inhoud 2">
            <a:extLst>
              <a:ext uri="{FF2B5EF4-FFF2-40B4-BE49-F238E27FC236}">
                <a16:creationId xmlns:a16="http://schemas.microsoft.com/office/drawing/2014/main" id="{06DAA489-0FDB-83CA-4227-323974858EA7}"/>
              </a:ext>
            </a:extLst>
          </p:cNvPr>
          <p:cNvSpPr>
            <a:spLocks noGrp="1"/>
          </p:cNvSpPr>
          <p:nvPr>
            <p:ph idx="1"/>
          </p:nvPr>
        </p:nvSpPr>
        <p:spPr/>
        <p:txBody>
          <a:bodyPr/>
          <a:lstStyle/>
          <a:p>
            <a:r>
              <a:rPr lang="nl-NL" sz="2800" dirty="0"/>
              <a:t>per mail</a:t>
            </a:r>
          </a:p>
          <a:p>
            <a:r>
              <a:rPr lang="nl-NL" sz="2800" dirty="0"/>
              <a:t>samen met deze </a:t>
            </a:r>
            <a:r>
              <a:rPr lang="nl-NL" sz="2800" dirty="0" err="1"/>
              <a:t>powerpoint</a:t>
            </a:r>
            <a:endParaRPr lang="nl-NL" sz="2800" dirty="0"/>
          </a:p>
        </p:txBody>
      </p:sp>
    </p:spTree>
    <p:extLst>
      <p:ext uri="{BB962C8B-B14F-4D97-AF65-F5344CB8AC3E}">
        <p14:creationId xmlns:p14="http://schemas.microsoft.com/office/powerpoint/2010/main" val="410477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13211-0C55-702B-546C-B73A60379BB7}"/>
              </a:ext>
            </a:extLst>
          </p:cNvPr>
          <p:cNvSpPr>
            <a:spLocks noGrp="1"/>
          </p:cNvSpPr>
          <p:nvPr>
            <p:ph type="title"/>
          </p:nvPr>
        </p:nvSpPr>
        <p:spPr/>
        <p:txBody>
          <a:bodyPr/>
          <a:lstStyle/>
          <a:p>
            <a:r>
              <a:rPr lang="nl-NL" dirty="0"/>
              <a:t>Ziekmelden</a:t>
            </a:r>
          </a:p>
        </p:txBody>
      </p:sp>
      <p:sp>
        <p:nvSpPr>
          <p:cNvPr id="4" name="Tijdelijke aanduiding voor tekst 3">
            <a:extLst>
              <a:ext uri="{FF2B5EF4-FFF2-40B4-BE49-F238E27FC236}">
                <a16:creationId xmlns:a16="http://schemas.microsoft.com/office/drawing/2014/main" id="{AF20248A-5C20-C7A3-B217-4CCB026061D8}"/>
              </a:ext>
            </a:extLst>
          </p:cNvPr>
          <p:cNvSpPr>
            <a:spLocks noGrp="1"/>
          </p:cNvSpPr>
          <p:nvPr>
            <p:ph type="body" idx="1"/>
          </p:nvPr>
        </p:nvSpPr>
        <p:spPr/>
        <p:txBody>
          <a:bodyPr/>
          <a:lstStyle/>
          <a:p>
            <a:r>
              <a:rPr lang="nl-NL" dirty="0"/>
              <a:t>Wel </a:t>
            </a:r>
          </a:p>
        </p:txBody>
      </p:sp>
      <p:sp>
        <p:nvSpPr>
          <p:cNvPr id="6" name="Tijdelijke aanduiding voor tekst 5">
            <a:extLst>
              <a:ext uri="{FF2B5EF4-FFF2-40B4-BE49-F238E27FC236}">
                <a16:creationId xmlns:a16="http://schemas.microsoft.com/office/drawing/2014/main" id="{E0829E7A-F9A5-0E8D-9540-FA252DB302C1}"/>
              </a:ext>
            </a:extLst>
          </p:cNvPr>
          <p:cNvSpPr>
            <a:spLocks noGrp="1"/>
          </p:cNvSpPr>
          <p:nvPr>
            <p:ph type="body" sz="quarter" idx="3"/>
          </p:nvPr>
        </p:nvSpPr>
        <p:spPr/>
        <p:txBody>
          <a:bodyPr/>
          <a:lstStyle/>
          <a:p>
            <a:r>
              <a:rPr lang="nl-NL" dirty="0"/>
              <a:t>Niet  </a:t>
            </a:r>
          </a:p>
        </p:txBody>
      </p:sp>
      <p:pic>
        <p:nvPicPr>
          <p:cNvPr id="1026" name="Picture 2" descr="Wat moeten mijn ouders doen als ik ziek ben? - Teylingen College -  Leeuwenhorst">
            <a:extLst>
              <a:ext uri="{FF2B5EF4-FFF2-40B4-BE49-F238E27FC236}">
                <a16:creationId xmlns:a16="http://schemas.microsoft.com/office/drawing/2014/main" id="{F0EE9F71-A88A-706E-F998-93EDD2B3B3C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084553" y="2868255"/>
            <a:ext cx="3125652" cy="26754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llow fight of couple in bedroom, man and woman. Man and woman fighting  with pillows jumping on bed. couples in bedroom | CanStock">
            <a:extLst>
              <a:ext uri="{FF2B5EF4-FFF2-40B4-BE49-F238E27FC236}">
                <a16:creationId xmlns:a16="http://schemas.microsoft.com/office/drawing/2014/main" id="{07BB9982-9258-61F9-4A22-5CEAA3EE675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641" t="5640" r="10065" b="8882"/>
          <a:stretch/>
        </p:blipFill>
        <p:spPr bwMode="auto">
          <a:xfrm>
            <a:off x="4569258" y="2868254"/>
            <a:ext cx="3490190" cy="267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4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52649-A407-5793-AF22-557C42F0675A}"/>
              </a:ext>
            </a:extLst>
          </p:cNvPr>
          <p:cNvSpPr>
            <a:spLocks noGrp="1"/>
          </p:cNvSpPr>
          <p:nvPr>
            <p:ph type="title"/>
          </p:nvPr>
        </p:nvSpPr>
        <p:spPr>
          <a:xfrm>
            <a:off x="1088684" y="804519"/>
            <a:ext cx="7202456" cy="1049235"/>
          </a:xfrm>
        </p:spPr>
        <p:txBody>
          <a:bodyPr>
            <a:normAutofit/>
          </a:bodyPr>
          <a:lstStyle/>
          <a:p>
            <a:r>
              <a:rPr lang="nl-NL"/>
              <a:t>Verzuim </a:t>
            </a:r>
            <a:endParaRPr lang="nl-NL" dirty="0"/>
          </a:p>
        </p:txBody>
      </p:sp>
      <p:sp>
        <p:nvSpPr>
          <p:cNvPr id="3" name="Tijdelijke aanduiding voor inhoud 2">
            <a:extLst>
              <a:ext uri="{FF2B5EF4-FFF2-40B4-BE49-F238E27FC236}">
                <a16:creationId xmlns:a16="http://schemas.microsoft.com/office/drawing/2014/main" id="{665C753A-EDDC-3CDD-75A2-8F52F3D7EFF0}"/>
              </a:ext>
            </a:extLst>
          </p:cNvPr>
          <p:cNvSpPr>
            <a:spLocks noGrp="1"/>
          </p:cNvSpPr>
          <p:nvPr>
            <p:ph idx="1"/>
          </p:nvPr>
        </p:nvSpPr>
        <p:spPr>
          <a:xfrm>
            <a:off x="1088684" y="2015734"/>
            <a:ext cx="3121916" cy="3450613"/>
          </a:xfrm>
        </p:spPr>
        <p:txBody>
          <a:bodyPr>
            <a:normAutofit lnSpcReduction="10000"/>
          </a:bodyPr>
          <a:lstStyle/>
          <a:p>
            <a:pPr>
              <a:lnSpc>
                <a:spcPct val="110000"/>
              </a:lnSpc>
            </a:pPr>
            <a:r>
              <a:rPr lang="nl-NL" sz="1500" dirty="0"/>
              <a:t>Geoorloofd (goedgekeurd door ouders) </a:t>
            </a:r>
          </a:p>
          <a:p>
            <a:pPr lvl="1">
              <a:lnSpc>
                <a:spcPct val="110000"/>
              </a:lnSpc>
            </a:pPr>
            <a:r>
              <a:rPr lang="nl-NL" sz="1500" dirty="0"/>
              <a:t>Bij veel geoorloofd verzuim contact met mentor en eventueel schoolarts / zorgteam </a:t>
            </a:r>
          </a:p>
          <a:p>
            <a:pPr>
              <a:lnSpc>
                <a:spcPct val="110000"/>
              </a:lnSpc>
            </a:pPr>
            <a:r>
              <a:rPr lang="nl-NL" sz="1500" dirty="0"/>
              <a:t>Ongeoorloofd verzuim (spijbelen of te laat) </a:t>
            </a:r>
          </a:p>
          <a:p>
            <a:pPr lvl="1">
              <a:lnSpc>
                <a:spcPct val="110000"/>
              </a:lnSpc>
            </a:pPr>
            <a:r>
              <a:rPr lang="nl-NL" sz="1500" dirty="0"/>
              <a:t>Bij ongeoorloofd verzuim kunnen ouders gebeld worden door de receptie of Mohammed (</a:t>
            </a:r>
            <a:r>
              <a:rPr lang="nl-NL" sz="1500" dirty="0" err="1"/>
              <a:t>verzuimcoördinator</a:t>
            </a:r>
            <a:r>
              <a:rPr lang="nl-NL" sz="1500" dirty="0"/>
              <a:t>)</a:t>
            </a:r>
          </a:p>
        </p:txBody>
      </p:sp>
      <p:pic>
        <p:nvPicPr>
          <p:cNvPr id="4098" name="Picture 2" descr="Nooit eerder zoveel spijbelaars: “We moeten meteen reageren” | Het  Nieuwsblad Mobile">
            <a:extLst>
              <a:ext uri="{FF2B5EF4-FFF2-40B4-BE49-F238E27FC236}">
                <a16:creationId xmlns:a16="http://schemas.microsoft.com/office/drawing/2014/main" id="{013B850C-CFDE-69A6-DBDC-B3B22B0320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0808" y="2383119"/>
            <a:ext cx="3720332" cy="27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60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5863" name="Rectangle 35862">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362" name="Rectangle 2">
            <a:extLst>
              <a:ext uri="{FF2B5EF4-FFF2-40B4-BE49-F238E27FC236}">
                <a16:creationId xmlns:a16="http://schemas.microsoft.com/office/drawing/2014/main" id="{3F400410-F09D-4712-BBB3-371986999DD9}"/>
              </a:ext>
            </a:extLst>
          </p:cNvPr>
          <p:cNvSpPr>
            <a:spLocks noGrp="1" noChangeArrowheads="1"/>
          </p:cNvSpPr>
          <p:nvPr>
            <p:ph type="title"/>
          </p:nvPr>
        </p:nvSpPr>
        <p:spPr>
          <a:xfrm>
            <a:off x="633357" y="1600199"/>
            <a:ext cx="2654449" cy="4297680"/>
          </a:xfrm>
        </p:spPr>
        <p:txBody>
          <a:bodyPr anchor="ctr">
            <a:normAutofit/>
          </a:bodyPr>
          <a:lstStyle/>
          <a:p>
            <a:pPr fontAlgn="auto">
              <a:spcAft>
                <a:spcPts val="0"/>
              </a:spcAft>
              <a:defRPr/>
            </a:pPr>
            <a:r>
              <a:rPr lang="nl-NL" sz="2200"/>
              <a:t>Te laat of ongeoorloofd absent</a:t>
            </a:r>
          </a:p>
        </p:txBody>
      </p:sp>
      <p:cxnSp>
        <p:nvCxnSpPr>
          <p:cNvPr id="35865" name="Straight Connector 35864">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843" name="Rectangle 3"/>
          <p:cNvSpPr>
            <a:spLocks noGrp="1" noChangeArrowheads="1"/>
          </p:cNvSpPr>
          <p:nvPr>
            <p:ph idx="1"/>
          </p:nvPr>
        </p:nvSpPr>
        <p:spPr>
          <a:xfrm>
            <a:off x="3693638" y="1600199"/>
            <a:ext cx="4597502" cy="4297680"/>
          </a:xfrm>
        </p:spPr>
        <p:txBody>
          <a:bodyPr anchor="ctr">
            <a:normAutofit/>
          </a:bodyPr>
          <a:lstStyle/>
          <a:p>
            <a:pPr marL="0" indent="0">
              <a:buNone/>
            </a:pPr>
            <a:r>
              <a:rPr lang="nl-NL" altLang="nl-NL" dirty="0"/>
              <a:t>Verzuimregistratie  (te laat en/of afwezig)</a:t>
            </a:r>
          </a:p>
          <a:p>
            <a:r>
              <a:rPr lang="nl-NL" altLang="nl-NL" dirty="0"/>
              <a:t>Na de tweede keer per periode ongeoorloofd te laat om 8 u melden.</a:t>
            </a:r>
          </a:p>
          <a:p>
            <a:r>
              <a:rPr lang="nl-NL" altLang="nl-NL" dirty="0"/>
              <a:t>Daarna en/of bij ongeoorloofd lesverzuim nablijven.</a:t>
            </a:r>
          </a:p>
          <a:p>
            <a:r>
              <a:rPr lang="nl-NL" altLang="nl-NL" dirty="0"/>
              <a:t>Bij problematische absentie wordt melding gemaakt bij leerplicht</a:t>
            </a:r>
          </a:p>
          <a:p>
            <a:pPr marL="0" indent="0">
              <a:buNone/>
            </a:pPr>
            <a:r>
              <a:rPr lang="nl-NL" altLang="nl-NL"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E8053-472C-424B-90BC-B02BE1E0C0D8}"/>
              </a:ext>
            </a:extLst>
          </p:cNvPr>
          <p:cNvSpPr>
            <a:spLocks noGrp="1"/>
          </p:cNvSpPr>
          <p:nvPr>
            <p:ph type="title"/>
          </p:nvPr>
        </p:nvSpPr>
        <p:spPr>
          <a:xfrm>
            <a:off x="528638" y="692150"/>
            <a:ext cx="8229600" cy="1008063"/>
          </a:xfrm>
        </p:spPr>
        <p:txBody>
          <a:bodyPr/>
          <a:lstStyle/>
          <a:p>
            <a:pPr fontAlgn="auto">
              <a:spcAft>
                <a:spcPts val="0"/>
              </a:spcAft>
              <a:defRPr/>
            </a:pPr>
            <a:r>
              <a:rPr lang="nl-NL"/>
              <a:t>Vakanties: </a:t>
            </a:r>
            <a:r>
              <a:rPr lang="nl-NL" dirty="0"/>
              <a:t>IVKO WEBSITE</a:t>
            </a:r>
          </a:p>
        </p:txBody>
      </p:sp>
      <p:sp>
        <p:nvSpPr>
          <p:cNvPr id="3" name="Tijdelijke aanduiding voor inhoud 2">
            <a:extLst>
              <a:ext uri="{FF2B5EF4-FFF2-40B4-BE49-F238E27FC236}">
                <a16:creationId xmlns:a16="http://schemas.microsoft.com/office/drawing/2014/main" id="{4F4CA027-DC62-48B5-A4FA-31790D0C78C2}"/>
              </a:ext>
            </a:extLst>
          </p:cNvPr>
          <p:cNvSpPr>
            <a:spLocks noGrp="1"/>
          </p:cNvSpPr>
          <p:nvPr>
            <p:ph idx="1"/>
          </p:nvPr>
        </p:nvSpPr>
        <p:spPr>
          <a:xfrm>
            <a:off x="323850" y="1916113"/>
            <a:ext cx="8640763" cy="3960812"/>
          </a:xfrm>
        </p:spPr>
        <p:txBody>
          <a:bodyPr rtlCol="0">
            <a:normAutofit lnSpcReduction="10000"/>
          </a:bodyPr>
          <a:lstStyle/>
          <a:p>
            <a:pPr marL="0" indent="0" fontAlgn="auto">
              <a:lnSpc>
                <a:spcPct val="150000"/>
              </a:lnSpc>
              <a:spcAft>
                <a:spcPts val="0"/>
              </a:spcAft>
              <a:buNone/>
              <a:defRPr/>
            </a:pPr>
            <a:endParaRPr lang="nl-NL" sz="2800"/>
          </a:p>
          <a:p>
            <a:pPr fontAlgn="auto">
              <a:lnSpc>
                <a:spcPct val="150000"/>
              </a:lnSpc>
              <a:spcAft>
                <a:spcPts val="0"/>
              </a:spcAft>
              <a:buFont typeface="Arial" charset="0"/>
              <a:buChar char="•"/>
              <a:defRPr/>
            </a:pPr>
            <a:endParaRPr lang="nl-NL" sz="2800"/>
          </a:p>
          <a:p>
            <a:pPr fontAlgn="auto">
              <a:lnSpc>
                <a:spcPct val="150000"/>
              </a:lnSpc>
              <a:spcAft>
                <a:spcPts val="0"/>
              </a:spcAft>
              <a:buFont typeface="Arial" charset="0"/>
              <a:buChar char="•"/>
              <a:defRPr/>
            </a:pPr>
            <a:endParaRPr lang="nl-NL" sz="2800"/>
          </a:p>
          <a:p>
            <a:pPr fontAlgn="auto">
              <a:lnSpc>
                <a:spcPct val="150000"/>
              </a:lnSpc>
              <a:spcAft>
                <a:spcPts val="0"/>
              </a:spcAft>
              <a:buFont typeface="Arial" charset="0"/>
              <a:buChar char="•"/>
              <a:defRPr/>
            </a:pPr>
            <a:endParaRPr lang="nl-NL" sz="2800"/>
          </a:p>
          <a:p>
            <a:pPr marL="0" indent="0" fontAlgn="auto">
              <a:lnSpc>
                <a:spcPct val="150000"/>
              </a:lnSpc>
              <a:spcAft>
                <a:spcPts val="0"/>
              </a:spcAft>
              <a:buNone/>
              <a:defRPr/>
            </a:pPr>
            <a:endParaRPr lang="nl-NL" sz="1600"/>
          </a:p>
          <a:p>
            <a:pPr marL="0" indent="0">
              <a:lnSpc>
                <a:spcPct val="150000"/>
              </a:lnSpc>
              <a:spcAft>
                <a:spcPts val="0"/>
              </a:spcAft>
              <a:buNone/>
              <a:defRPr/>
            </a:pPr>
            <a:r>
              <a:rPr lang="nl-NL" sz="1600"/>
              <a:t> Let op! Data kunnen afwijken van vakantie in PO</a:t>
            </a:r>
            <a:endParaRPr lang="nl-NL"/>
          </a:p>
          <a:p>
            <a:pPr fontAlgn="auto">
              <a:lnSpc>
                <a:spcPct val="150000"/>
              </a:lnSpc>
              <a:spcAft>
                <a:spcPts val="0"/>
              </a:spcAft>
              <a:buFont typeface="Arial" charset="0"/>
              <a:buChar char="•"/>
              <a:defRPr/>
            </a:pPr>
            <a:endParaRPr lang="nl-NL" sz="2800"/>
          </a:p>
          <a:p>
            <a:pPr marL="457200" lvl="1" indent="0" fontAlgn="auto">
              <a:lnSpc>
                <a:spcPct val="150000"/>
              </a:lnSpc>
              <a:spcAft>
                <a:spcPts val="0"/>
              </a:spcAft>
              <a:buNone/>
              <a:defRPr/>
            </a:pPr>
            <a:endParaRPr lang="nl-NL"/>
          </a:p>
        </p:txBody>
      </p:sp>
      <p:graphicFrame>
        <p:nvGraphicFramePr>
          <p:cNvPr id="5" name="Table 4">
            <a:extLst>
              <a:ext uri="{FF2B5EF4-FFF2-40B4-BE49-F238E27FC236}">
                <a16:creationId xmlns:a16="http://schemas.microsoft.com/office/drawing/2014/main" id="{D29271E2-0BD7-324B-94F9-6F77B57FFEE1}"/>
              </a:ext>
            </a:extLst>
          </p:cNvPr>
          <p:cNvGraphicFramePr>
            <a:graphicFrameLocks noGrp="1"/>
          </p:cNvGraphicFramePr>
          <p:nvPr/>
        </p:nvGraphicFramePr>
        <p:xfrm>
          <a:off x="2363191" y="1916114"/>
          <a:ext cx="5737822" cy="3045936"/>
        </p:xfrm>
        <a:graphic>
          <a:graphicData uri="http://schemas.openxmlformats.org/drawingml/2006/table">
            <a:tbl>
              <a:tblPr/>
              <a:tblGrid>
                <a:gridCol w="1705509">
                  <a:extLst>
                    <a:ext uri="{9D8B030D-6E8A-4147-A177-3AD203B41FA5}">
                      <a16:colId xmlns:a16="http://schemas.microsoft.com/office/drawing/2014/main" val="3817293249"/>
                    </a:ext>
                  </a:extLst>
                </a:gridCol>
                <a:gridCol w="4032313">
                  <a:extLst>
                    <a:ext uri="{9D8B030D-6E8A-4147-A177-3AD203B41FA5}">
                      <a16:colId xmlns:a16="http://schemas.microsoft.com/office/drawing/2014/main" val="1726390646"/>
                    </a:ext>
                  </a:extLst>
                </a:gridCol>
              </a:tblGrid>
              <a:tr h="404786">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2837543779"/>
                  </a:ext>
                </a:extLst>
              </a:tr>
              <a:tr h="404786">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3834229479"/>
                  </a:ext>
                </a:extLst>
              </a:tr>
              <a:tr h="404786">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1526713777"/>
                  </a:ext>
                </a:extLst>
              </a:tr>
              <a:tr h="202393">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1846796601"/>
                  </a:ext>
                </a:extLst>
              </a:tr>
              <a:tr h="202393">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2040982060"/>
                  </a:ext>
                </a:extLst>
              </a:tr>
              <a:tr h="404786">
                <a:tc>
                  <a:txBody>
                    <a:bodyPr/>
                    <a:lstStyle/>
                    <a:p>
                      <a:endParaRPr lang="en-US" b="1">
                        <a:solidFill>
                          <a:schemeClr val="tx1">
                            <a:lumMod val="95000"/>
                            <a:lumOff val="5000"/>
                          </a:schemeClr>
                        </a:solidFill>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602541407"/>
                  </a:ext>
                </a:extLst>
              </a:tr>
              <a:tr h="202393">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1803232277"/>
                  </a:ext>
                </a:extLst>
              </a:tr>
              <a:tr h="404786">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3325484581"/>
                  </a:ext>
                </a:extLst>
              </a:tr>
              <a:tr h="404786">
                <a:tc>
                  <a:txBody>
                    <a:bodyPr/>
                    <a:lstStyle/>
                    <a:p>
                      <a:endParaRPr lang="en-US" b="1">
                        <a:effectLst/>
                      </a:endParaRPr>
                    </a:p>
                  </a:txBody>
                  <a:tcPr marL="0" marR="0" marT="0" marB="0" anchor="ctr">
                    <a:lnL>
                      <a:noFill/>
                    </a:lnL>
                    <a:lnR>
                      <a:noFill/>
                    </a:lnR>
                    <a:lnT>
                      <a:noFill/>
                    </a:lnT>
                    <a:lnB>
                      <a:noFill/>
                    </a:lnB>
                  </a:tcPr>
                </a:tc>
                <a:tc>
                  <a:txBody>
                    <a:bodyPr/>
                    <a:lstStyle/>
                    <a:p>
                      <a:pPr marL="36195"/>
                      <a:endParaRPr lang="en-US" b="1">
                        <a:solidFill>
                          <a:srgbClr val="FF0000"/>
                        </a:solidFill>
                        <a:effectLst/>
                      </a:endParaRPr>
                    </a:p>
                  </a:txBody>
                  <a:tcPr marL="0" marR="0" marT="0" marB="0" anchor="ctr">
                    <a:lnL>
                      <a:noFill/>
                    </a:lnL>
                    <a:lnR>
                      <a:noFill/>
                    </a:lnR>
                    <a:lnT>
                      <a:noFill/>
                    </a:lnT>
                    <a:lnB>
                      <a:noFill/>
                    </a:lnB>
                  </a:tcPr>
                </a:tc>
                <a:extLst>
                  <a:ext uri="{0D108BD9-81ED-4DB2-BD59-A6C34878D82A}">
                    <a16:rowId xmlns:a16="http://schemas.microsoft.com/office/drawing/2014/main" val="3665715877"/>
                  </a:ext>
                </a:extLst>
              </a:tr>
            </a:tbl>
          </a:graphicData>
        </a:graphic>
      </p:graphicFrame>
      <p:pic>
        <p:nvPicPr>
          <p:cNvPr id="6" name="Afbeelding 5" descr="Afbeelding met tekst, schermopname, Lettertype, nummer&#10;&#10;Automatisch gegenereerde beschrijving">
            <a:extLst>
              <a:ext uri="{FF2B5EF4-FFF2-40B4-BE49-F238E27FC236}">
                <a16:creationId xmlns:a16="http://schemas.microsoft.com/office/drawing/2014/main" id="{B3A3AC94-2FAE-C821-D665-A061B6D00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37" y="1431449"/>
            <a:ext cx="7589619" cy="3708109"/>
          </a:xfrm>
          <a:prstGeom prst="rect">
            <a:avLst/>
          </a:prstGeom>
        </p:spPr>
      </p:pic>
    </p:spTree>
    <p:extLst>
      <p:ext uri="{BB962C8B-B14F-4D97-AF65-F5344CB8AC3E}">
        <p14:creationId xmlns:p14="http://schemas.microsoft.com/office/powerpoint/2010/main" val="226292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27584" y="1484784"/>
            <a:ext cx="7531052" cy="3312368"/>
          </a:xfrm>
          <a:prstGeom prst="rect">
            <a:avLst/>
          </a:prstGeom>
        </p:spPr>
      </p:pic>
    </p:spTree>
    <p:extLst>
      <p:ext uri="{BB962C8B-B14F-4D97-AF65-F5344CB8AC3E}">
        <p14:creationId xmlns:p14="http://schemas.microsoft.com/office/powerpoint/2010/main" val="3993897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39E52-EDF4-43FD-9953-A0D974B34D5E}"/>
              </a:ext>
            </a:extLst>
          </p:cNvPr>
          <p:cNvSpPr>
            <a:spLocks noGrp="1"/>
          </p:cNvSpPr>
          <p:nvPr>
            <p:ph type="title"/>
          </p:nvPr>
        </p:nvSpPr>
        <p:spPr/>
        <p:txBody>
          <a:bodyPr/>
          <a:lstStyle/>
          <a:p>
            <a:br>
              <a:rPr lang="nl-NL" sz="3200" dirty="0"/>
            </a:br>
            <a:br>
              <a:rPr lang="nl-NL" sz="3200" dirty="0"/>
            </a:br>
            <a:r>
              <a:rPr lang="nl-NL" sz="3200" dirty="0"/>
              <a:t>Tijd om met de mentoren te spreken,</a:t>
            </a:r>
          </a:p>
        </p:txBody>
      </p:sp>
      <p:sp>
        <p:nvSpPr>
          <p:cNvPr id="3" name="Ondertitel 2">
            <a:extLst>
              <a:ext uri="{FF2B5EF4-FFF2-40B4-BE49-F238E27FC236}">
                <a16:creationId xmlns:a16="http://schemas.microsoft.com/office/drawing/2014/main" id="{CF7052BC-EC37-426A-B2C8-C515EEDEE66D}"/>
              </a:ext>
            </a:extLst>
          </p:cNvPr>
          <p:cNvSpPr>
            <a:spLocks noGrp="1"/>
          </p:cNvSpPr>
          <p:nvPr>
            <p:ph type="subTitle"/>
          </p:nvPr>
        </p:nvSpPr>
        <p:spPr>
          <a:xfrm>
            <a:off x="533554" y="1979629"/>
            <a:ext cx="7300120" cy="2856322"/>
          </a:xfrm>
        </p:spPr>
        <p:txBody>
          <a:bodyPr/>
          <a:lstStyle/>
          <a:p>
            <a:r>
              <a:rPr lang="nl-NL" sz="3200" dirty="0"/>
              <a:t>we blijven in domein 3.</a:t>
            </a:r>
          </a:p>
          <a:p>
            <a:endParaRPr lang="nl-NL" sz="3200" dirty="0"/>
          </a:p>
          <a:p>
            <a:endParaRPr lang="nl-NL" sz="3200" dirty="0"/>
          </a:p>
          <a:p>
            <a:endParaRPr lang="nl-NL" sz="3200" dirty="0"/>
          </a:p>
        </p:txBody>
      </p:sp>
    </p:spTree>
    <p:extLst>
      <p:ext uri="{BB962C8B-B14F-4D97-AF65-F5344CB8AC3E}">
        <p14:creationId xmlns:p14="http://schemas.microsoft.com/office/powerpoint/2010/main" val="211196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F400410-F09D-4712-BBB3-371986999DD9}"/>
              </a:ext>
            </a:extLst>
          </p:cNvPr>
          <p:cNvSpPr>
            <a:spLocks noGrp="1" noChangeArrowheads="1"/>
          </p:cNvSpPr>
          <p:nvPr>
            <p:ph type="title"/>
          </p:nvPr>
        </p:nvSpPr>
        <p:spPr/>
        <p:txBody>
          <a:bodyPr/>
          <a:lstStyle/>
          <a:p>
            <a:pPr fontAlgn="auto">
              <a:spcAft>
                <a:spcPts val="0"/>
              </a:spcAft>
              <a:defRPr/>
            </a:pPr>
            <a:r>
              <a:rPr lang="nl-NL" dirty="0"/>
              <a:t>VOORAF</a:t>
            </a:r>
          </a:p>
        </p:txBody>
      </p:sp>
      <p:sp>
        <p:nvSpPr>
          <p:cNvPr id="41987" name="Rectangle 3"/>
          <p:cNvSpPr>
            <a:spLocks noGrp="1" noChangeArrowheads="1"/>
          </p:cNvSpPr>
          <p:nvPr>
            <p:ph idx="1"/>
          </p:nvPr>
        </p:nvSpPr>
        <p:spPr>
          <a:xfrm>
            <a:off x="250825" y="1854201"/>
            <a:ext cx="8785225" cy="2387060"/>
          </a:xfrm>
        </p:spPr>
        <p:txBody>
          <a:bodyPr/>
          <a:lstStyle/>
          <a:p>
            <a:r>
              <a:rPr lang="en-US" altLang="nl-NL" sz="1800" dirty="0" err="1"/>
              <a:t>Boeken</a:t>
            </a:r>
            <a:r>
              <a:rPr lang="en-US" altLang="nl-NL" sz="1800" dirty="0"/>
              <a:t> </a:t>
            </a:r>
            <a:r>
              <a:rPr lang="en-US" altLang="nl-NL" sz="1800" dirty="0" err="1"/>
              <a:t>en</a:t>
            </a:r>
            <a:r>
              <a:rPr lang="en-US" altLang="nl-NL" sz="1800" dirty="0"/>
              <a:t> </a:t>
            </a:r>
            <a:r>
              <a:rPr lang="en-US" altLang="nl-NL" sz="1800" dirty="0" err="1"/>
              <a:t>digitale</a:t>
            </a:r>
            <a:r>
              <a:rPr lang="en-US" altLang="nl-NL" sz="1800" dirty="0"/>
              <a:t> </a:t>
            </a:r>
            <a:r>
              <a:rPr lang="en-US" altLang="nl-NL" sz="1800" dirty="0" err="1"/>
              <a:t>leermiddelen</a:t>
            </a:r>
            <a:r>
              <a:rPr lang="en-US" altLang="nl-NL" sz="1800" dirty="0"/>
              <a:t> </a:t>
            </a:r>
          </a:p>
          <a:p>
            <a:pPr marL="0" indent="0">
              <a:buNone/>
            </a:pPr>
            <a:r>
              <a:rPr lang="en-US" altLang="nl-NL" sz="1800" dirty="0"/>
              <a:t>	</a:t>
            </a:r>
            <a:r>
              <a:rPr lang="en-US" altLang="nl-NL" sz="1800" dirty="0">
                <a:sym typeface="Wingdings" panose="05000000000000000000" pitchFamily="2" charset="2"/>
              </a:rPr>
              <a:t> </a:t>
            </a:r>
            <a:r>
              <a:rPr lang="en-US" altLang="nl-NL" sz="1800" dirty="0" err="1"/>
              <a:t>Heeft</a:t>
            </a:r>
            <a:r>
              <a:rPr lang="en-US" altLang="nl-NL" sz="1800" dirty="0"/>
              <a:t> u kind </a:t>
            </a:r>
            <a:r>
              <a:rPr lang="en-US" altLang="nl-NL" sz="1800" dirty="0" err="1"/>
              <a:t>dit</a:t>
            </a:r>
            <a:r>
              <a:rPr lang="en-US" altLang="nl-NL" sz="1800" dirty="0"/>
              <a:t> </a:t>
            </a:r>
            <a:r>
              <a:rPr lang="en-US" altLang="nl-NL" sz="1800" dirty="0" err="1"/>
              <a:t>niet</a:t>
            </a:r>
            <a:r>
              <a:rPr lang="en-US" altLang="nl-NL" sz="1800" dirty="0"/>
              <a:t>, neem contact op met Van Dijk. </a:t>
            </a:r>
          </a:p>
          <a:p>
            <a:endParaRPr lang="en-US" altLang="nl-NL" sz="1800" dirty="0"/>
          </a:p>
          <a:p>
            <a:r>
              <a:rPr lang="en-US" altLang="nl-NL" sz="1800" dirty="0" err="1"/>
              <a:t>Wekelijks</a:t>
            </a:r>
            <a:r>
              <a:rPr lang="en-US" altLang="nl-NL" sz="1800" dirty="0"/>
              <a:t> </a:t>
            </a:r>
            <a:r>
              <a:rPr lang="en-US" altLang="nl-NL" sz="1800" dirty="0" err="1"/>
              <a:t>voor</a:t>
            </a:r>
            <a:r>
              <a:rPr lang="en-US" altLang="nl-NL" sz="1800" dirty="0"/>
              <a:t> </a:t>
            </a:r>
            <a:r>
              <a:rPr lang="en-US" altLang="nl-NL" sz="1800" dirty="0" err="1"/>
              <a:t>vrijdag</a:t>
            </a:r>
            <a:r>
              <a:rPr lang="en-US" altLang="nl-NL" sz="1800" dirty="0"/>
              <a:t> 23.59 </a:t>
            </a:r>
            <a:r>
              <a:rPr lang="en-US" altLang="nl-NL" sz="1800" dirty="0" err="1"/>
              <a:t>uur</a:t>
            </a:r>
            <a:endParaRPr lang="en-US" altLang="nl-NL" sz="1800" dirty="0"/>
          </a:p>
          <a:p>
            <a:pPr marL="0" indent="0">
              <a:buNone/>
            </a:pPr>
            <a:r>
              <a:rPr lang="en-US" altLang="nl-NL" sz="1800" dirty="0"/>
              <a:t>	</a:t>
            </a:r>
            <a:r>
              <a:rPr lang="en-US" altLang="nl-NL" sz="1800" dirty="0">
                <a:sym typeface="Wingdings" panose="05000000000000000000" pitchFamily="2" charset="2"/>
              </a:rPr>
              <a:t> </a:t>
            </a:r>
            <a:r>
              <a:rPr lang="en-US" altLang="nl-NL" sz="1800" dirty="0" err="1"/>
              <a:t>Inschrijven</a:t>
            </a:r>
            <a:r>
              <a:rPr lang="en-US" altLang="nl-NL" sz="1800" dirty="0"/>
              <a:t> </a:t>
            </a:r>
            <a:r>
              <a:rPr lang="en-US" altLang="nl-NL" sz="1800" dirty="0" err="1"/>
              <a:t>voor</a:t>
            </a:r>
            <a:r>
              <a:rPr lang="en-US" altLang="nl-NL" sz="1800" dirty="0"/>
              <a:t> IVKO-</a:t>
            </a:r>
            <a:r>
              <a:rPr lang="en-US" altLang="nl-NL" sz="1800" dirty="0" err="1"/>
              <a:t>uren</a:t>
            </a:r>
            <a:r>
              <a:rPr lang="en-US" altLang="nl-NL" sz="1800" dirty="0"/>
              <a:t> (</a:t>
            </a:r>
            <a:r>
              <a:rPr lang="en-US" altLang="nl-NL" sz="1800" dirty="0" err="1"/>
              <a:t>keuzewerktijd</a:t>
            </a:r>
            <a:r>
              <a:rPr lang="en-US" altLang="nl-NL" sz="18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0" y="620688"/>
            <a:ext cx="91432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nl-NL" sz="4400" b="0" strike="noStrike" spc="-1">
                <a:solidFill>
                  <a:srgbClr val="000000"/>
                </a:solidFill>
                <a:uFill>
                  <a:solidFill>
                    <a:srgbClr val="FFFFFF"/>
                  </a:solidFill>
                </a:uFill>
                <a:latin typeface="Calibri"/>
              </a:rPr>
              <a:t>PTA </a:t>
            </a:r>
            <a:endParaRPr lang="nl-NL" sz="1800" b="0" strike="noStrike" spc="-1">
              <a:solidFill>
                <a:srgbClr val="000000"/>
              </a:solidFill>
              <a:uFill>
                <a:solidFill>
                  <a:srgbClr val="FFFFFF"/>
                </a:solidFill>
              </a:uFill>
              <a:latin typeface="Arial"/>
            </a:endParaRPr>
          </a:p>
          <a:p>
            <a:pPr algn="ctr">
              <a:lnSpc>
                <a:spcPct val="100000"/>
              </a:lnSpc>
            </a:pPr>
            <a:r>
              <a:rPr lang="nl-NL" sz="3600" b="0" strike="noStrike" spc="-1">
                <a:solidFill>
                  <a:srgbClr val="000000"/>
                </a:solidFill>
                <a:uFill>
                  <a:solidFill>
                    <a:srgbClr val="FFFFFF"/>
                  </a:solidFill>
                </a:uFill>
                <a:latin typeface="Calibri"/>
              </a:rPr>
              <a:t>(Programma van Toetsing en Afsluiting)</a:t>
            </a:r>
            <a:endParaRPr lang="nl-NL" sz="1400" b="0" strike="noStrike" spc="-1">
              <a:solidFill>
                <a:srgbClr val="000000"/>
              </a:solidFill>
              <a:uFill>
                <a:solidFill>
                  <a:srgbClr val="FFFFFF"/>
                </a:solidFill>
              </a:uFill>
              <a:latin typeface="Arial"/>
            </a:endParaRPr>
          </a:p>
        </p:txBody>
      </p:sp>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r>
              <a:rPr lang="nl-NL" sz="3200" spc="-1" dirty="0">
                <a:solidFill>
                  <a:srgbClr val="000000"/>
                </a:solidFill>
                <a:uFill>
                  <a:solidFill>
                    <a:srgbClr val="FFFFFF"/>
                  </a:solidFill>
                </a:uFill>
                <a:latin typeface="Calibri"/>
              </a:rPr>
              <a:t>G</a:t>
            </a:r>
            <a:r>
              <a:rPr lang="nl-NL" sz="3200" b="0" strike="noStrike" spc="-1" dirty="0">
                <a:solidFill>
                  <a:srgbClr val="000000"/>
                </a:solidFill>
                <a:uFill>
                  <a:solidFill>
                    <a:srgbClr val="FFFFFF"/>
                  </a:solidFill>
                </a:uFill>
                <a:latin typeface="Calibri"/>
              </a:rPr>
              <a:t>epubliceerd op de website, verwerkt in Magister</a:t>
            </a:r>
          </a:p>
          <a:p>
            <a:pPr marL="343080" indent="-342360">
              <a:lnSpc>
                <a:spcPct val="100000"/>
              </a:lnSpc>
              <a:buClr>
                <a:srgbClr val="000000"/>
              </a:buClr>
              <a:buFont typeface="Arial"/>
              <a:buChar char="•"/>
            </a:pPr>
            <a:endParaRPr lang="nl-NL" sz="1800" b="0" strike="noStrike" spc="-1" dirty="0">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nl-NL" sz="3200" b="0" strike="noStrike" spc="-1" dirty="0">
                <a:solidFill>
                  <a:srgbClr val="000000"/>
                </a:solidFill>
                <a:uFill>
                  <a:solidFill>
                    <a:srgbClr val="FFFFFF"/>
                  </a:solidFill>
                </a:uFill>
                <a:latin typeface="Calibri"/>
              </a:rPr>
              <a:t>Inhoud:</a:t>
            </a:r>
            <a:endParaRPr lang="nl-NL" sz="1800" b="0" strike="noStrike" spc="-1" dirty="0">
              <a:solidFill>
                <a:srgbClr val="000000"/>
              </a:solidFill>
              <a:uFill>
                <a:solidFill>
                  <a:srgbClr val="FFFFFF"/>
                </a:solidFill>
              </a:uFill>
              <a:latin typeface="Arial"/>
            </a:endParaRPr>
          </a:p>
          <a:p>
            <a:pPr marL="800280" lvl="1" indent="-342360">
              <a:buClr>
                <a:srgbClr val="000000"/>
              </a:buClr>
              <a:buFont typeface="Arial"/>
              <a:buChar char="-"/>
            </a:pPr>
            <a:r>
              <a:rPr lang="nl-NL" sz="3200" b="0" strike="noStrike" spc="-1" dirty="0">
                <a:solidFill>
                  <a:srgbClr val="000000"/>
                </a:solidFill>
                <a:uFill>
                  <a:solidFill>
                    <a:srgbClr val="FFFFFF"/>
                  </a:solidFill>
                </a:uFill>
                <a:latin typeface="Calibri"/>
              </a:rPr>
              <a:t>Alle regelingen</a:t>
            </a:r>
            <a:endParaRPr lang="nl-NL" b="0" strike="noStrike" spc="-1" dirty="0">
              <a:solidFill>
                <a:srgbClr val="000000"/>
              </a:solidFill>
              <a:uFill>
                <a:solidFill>
                  <a:srgbClr val="FFFFFF"/>
                </a:solidFill>
              </a:uFill>
              <a:latin typeface="Arial"/>
            </a:endParaRPr>
          </a:p>
          <a:p>
            <a:pPr marL="800280" lvl="1" indent="-342360">
              <a:buClr>
                <a:srgbClr val="000000"/>
              </a:buClr>
              <a:buFont typeface="Arial"/>
              <a:buChar char="-"/>
            </a:pPr>
            <a:r>
              <a:rPr lang="nl-NL" sz="3200" b="0" strike="noStrike" spc="-1" dirty="0">
                <a:solidFill>
                  <a:srgbClr val="000000"/>
                </a:solidFill>
                <a:uFill>
                  <a:solidFill>
                    <a:srgbClr val="FFFFFF"/>
                  </a:solidFill>
                </a:uFill>
                <a:latin typeface="Calibri"/>
              </a:rPr>
              <a:t>Alle programma’s per vak</a:t>
            </a:r>
          </a:p>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Flowchart: Document 12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533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stomShape 1"/>
          <p:cNvSpPr/>
          <p:nvPr/>
        </p:nvSpPr>
        <p:spPr>
          <a:xfrm>
            <a:off x="628650" y="171162"/>
            <a:ext cx="2130136" cy="237114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PTA </a:t>
            </a:r>
          </a:p>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(Programma van </a:t>
            </a:r>
          </a:p>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Toetsing en Afsluiting)</a:t>
            </a:r>
          </a:p>
        </p:txBody>
      </p:sp>
      <p:pic>
        <p:nvPicPr>
          <p:cNvPr id="3" name="Afbeelding 2">
            <a:extLst>
              <a:ext uri="{FF2B5EF4-FFF2-40B4-BE49-F238E27FC236}">
                <a16:creationId xmlns:a16="http://schemas.microsoft.com/office/drawing/2014/main" id="{08DC4C45-CF76-338E-BC59-7F60068B1EA8}"/>
              </a:ext>
            </a:extLst>
          </p:cNvPr>
          <p:cNvPicPr>
            <a:picLocks noChangeAspect="1"/>
          </p:cNvPicPr>
          <p:nvPr/>
        </p:nvPicPr>
        <p:blipFill rotWithShape="1">
          <a:blip r:embed="rId2"/>
          <a:srcRect l="17526" t="8184" r="15806" b="7132"/>
          <a:stretch/>
        </p:blipFill>
        <p:spPr>
          <a:xfrm>
            <a:off x="3155949" y="1460788"/>
            <a:ext cx="5510653" cy="3937400"/>
          </a:xfrm>
          <a:prstGeom prst="rect">
            <a:avLst/>
          </a:prstGeom>
        </p:spPr>
      </p:pic>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cxnSp>
        <p:nvCxnSpPr>
          <p:cNvPr id="2" name="Rechte verbindingslijn met pijl 1">
            <a:extLst>
              <a:ext uri="{FF2B5EF4-FFF2-40B4-BE49-F238E27FC236}">
                <a16:creationId xmlns:a16="http://schemas.microsoft.com/office/drawing/2014/main" id="{92297E43-8767-1A1E-0864-00BE9917D49A}"/>
              </a:ext>
            </a:extLst>
          </p:cNvPr>
          <p:cNvCxnSpPr/>
          <p:nvPr/>
        </p:nvCxnSpPr>
        <p:spPr>
          <a:xfrm flipH="1">
            <a:off x="5364404" y="2109428"/>
            <a:ext cx="1250731" cy="853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566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Flowchart: Document 12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47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stomShape 1"/>
          <p:cNvSpPr/>
          <p:nvPr/>
        </p:nvSpPr>
        <p:spPr>
          <a:xfrm>
            <a:off x="628650" y="171162"/>
            <a:ext cx="2130136" cy="237114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PTA </a:t>
            </a:r>
          </a:p>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(Programma van </a:t>
            </a:r>
          </a:p>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Toetsing en Afsluiting)</a:t>
            </a:r>
          </a:p>
        </p:txBody>
      </p:sp>
      <p:pic>
        <p:nvPicPr>
          <p:cNvPr id="4" name="Afbeelding 3">
            <a:extLst>
              <a:ext uri="{FF2B5EF4-FFF2-40B4-BE49-F238E27FC236}">
                <a16:creationId xmlns:a16="http://schemas.microsoft.com/office/drawing/2014/main" id="{BE9AD754-2F7F-FB17-AE5F-DF62A08FDE18}"/>
              </a:ext>
            </a:extLst>
          </p:cNvPr>
          <p:cNvPicPr>
            <a:picLocks noChangeAspect="1"/>
          </p:cNvPicPr>
          <p:nvPr/>
        </p:nvPicPr>
        <p:blipFill rotWithShape="1">
          <a:blip r:embed="rId2"/>
          <a:srcRect l="17096" t="8375" r="18388" b="9809"/>
          <a:stretch/>
        </p:blipFill>
        <p:spPr>
          <a:xfrm>
            <a:off x="3155949" y="1464018"/>
            <a:ext cx="5510653" cy="3930939"/>
          </a:xfrm>
          <a:prstGeom prst="rect">
            <a:avLst/>
          </a:prstGeom>
        </p:spPr>
      </p:pic>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cxnSp>
        <p:nvCxnSpPr>
          <p:cNvPr id="2" name="Rechte verbindingslijn met pijl 1">
            <a:extLst>
              <a:ext uri="{FF2B5EF4-FFF2-40B4-BE49-F238E27FC236}">
                <a16:creationId xmlns:a16="http://schemas.microsoft.com/office/drawing/2014/main" id="{3751CD35-76A1-2882-68A9-247D332430CE}"/>
              </a:ext>
            </a:extLst>
          </p:cNvPr>
          <p:cNvCxnSpPr/>
          <p:nvPr/>
        </p:nvCxnSpPr>
        <p:spPr>
          <a:xfrm flipH="1">
            <a:off x="6833835" y="3056484"/>
            <a:ext cx="1250731" cy="853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425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 name="Flowchart: Document 12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4B6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ustomShape 1"/>
          <p:cNvSpPr/>
          <p:nvPr/>
        </p:nvSpPr>
        <p:spPr>
          <a:xfrm>
            <a:off x="628650" y="171162"/>
            <a:ext cx="2130136" cy="237114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PTA </a:t>
            </a:r>
          </a:p>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(Programma van </a:t>
            </a:r>
          </a:p>
          <a:p>
            <a:pPr>
              <a:lnSpc>
                <a:spcPct val="90000"/>
              </a:lnSpc>
              <a:spcBef>
                <a:spcPct val="0"/>
              </a:spcBef>
              <a:spcAft>
                <a:spcPts val="600"/>
              </a:spcAft>
            </a:pPr>
            <a:r>
              <a:rPr lang="en-US" sz="2800" b="0" strike="noStrike" kern="1200" spc="-1">
                <a:solidFill>
                  <a:srgbClr val="FFFFFF"/>
                </a:solidFill>
                <a:uFill>
                  <a:solidFill>
                    <a:srgbClr val="FFFFFF"/>
                  </a:solidFill>
                </a:uFill>
                <a:latin typeface="+mj-lt"/>
                <a:ea typeface="+mj-ea"/>
                <a:cs typeface="+mj-cs"/>
              </a:rPr>
              <a:t>Toetsing en Afsluiting)</a:t>
            </a:r>
          </a:p>
        </p:txBody>
      </p:sp>
      <p:pic>
        <p:nvPicPr>
          <p:cNvPr id="3" name="Afbeelding 2">
            <a:extLst>
              <a:ext uri="{FF2B5EF4-FFF2-40B4-BE49-F238E27FC236}">
                <a16:creationId xmlns:a16="http://schemas.microsoft.com/office/drawing/2014/main" id="{782B1D88-D878-D836-7121-C2A4AFD9408B}"/>
              </a:ext>
            </a:extLst>
          </p:cNvPr>
          <p:cNvPicPr>
            <a:picLocks noChangeAspect="1"/>
          </p:cNvPicPr>
          <p:nvPr/>
        </p:nvPicPr>
        <p:blipFill rotWithShape="1">
          <a:blip r:embed="rId2"/>
          <a:srcRect l="17635" t="8949" r="17850" b="1590"/>
          <a:stretch/>
        </p:blipFill>
        <p:spPr>
          <a:xfrm>
            <a:off x="3155949" y="1280330"/>
            <a:ext cx="5510653" cy="4298316"/>
          </a:xfrm>
          <a:prstGeom prst="rect">
            <a:avLst/>
          </a:prstGeom>
        </p:spPr>
      </p:pic>
      <p:sp>
        <p:nvSpPr>
          <p:cNvPr id="125" name="CustomShape 2"/>
          <p:cNvSpPr/>
          <p:nvPr/>
        </p:nvSpPr>
        <p:spPr>
          <a:xfrm>
            <a:off x="447792" y="2636912"/>
            <a:ext cx="8247696"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endParaRPr lang="nl-NL" sz="3200"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40165222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nl-NL" sz="4400" b="0" strike="noStrike" spc="-1">
                <a:solidFill>
                  <a:srgbClr val="000000"/>
                </a:solidFill>
                <a:uFill>
                  <a:solidFill>
                    <a:srgbClr val="FFFFFF"/>
                  </a:solidFill>
                </a:uFill>
                <a:latin typeface="Calibri"/>
              </a:rPr>
              <a:t>Schoolexamens</a:t>
            </a:r>
            <a:endParaRPr lang="nl-NL" sz="1800" b="0" strike="noStrike" spc="-1">
              <a:solidFill>
                <a:srgbClr val="000000"/>
              </a:solidFill>
              <a:uFill>
                <a:solidFill>
                  <a:srgbClr val="FFFFFF"/>
                </a:solidFill>
              </a:uFill>
              <a:latin typeface="Arial"/>
            </a:endParaRPr>
          </a:p>
        </p:txBody>
      </p:sp>
      <p:sp>
        <p:nvSpPr>
          <p:cNvPr id="128" name="CustomShape 2"/>
          <p:cNvSpPr/>
          <p:nvPr/>
        </p:nvSpPr>
        <p:spPr>
          <a:xfrm>
            <a:off x="457200" y="1436040"/>
            <a:ext cx="8228880" cy="517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r>
              <a:rPr lang="nl-NL" sz="2400" spc="-1" dirty="0">
                <a:solidFill>
                  <a:srgbClr val="000000"/>
                </a:solidFill>
                <a:uFill>
                  <a:solidFill>
                    <a:srgbClr val="FFFFFF"/>
                  </a:solidFill>
                </a:uFill>
                <a:latin typeface="Calibri" panose="020F0502020204030204" pitchFamily="34" charset="0"/>
                <a:cs typeface="Calibri" panose="020F0502020204030204" pitchFamily="34" charset="0"/>
              </a:rPr>
              <a:t>Inleveren verslagen, </a:t>
            </a:r>
            <a:r>
              <a:rPr lang="nl-NL" sz="2400" spc="-1" dirty="0" err="1">
                <a:solidFill>
                  <a:srgbClr val="000000"/>
                </a:solidFill>
                <a:uFill>
                  <a:solidFill>
                    <a:srgbClr val="FFFFFF"/>
                  </a:solidFill>
                </a:uFill>
                <a:latin typeface="Calibri" panose="020F0502020204030204" pitchFamily="34" charset="0"/>
                <a:cs typeface="Calibri" panose="020F0502020204030204" pitchFamily="34" charset="0"/>
              </a:rPr>
              <a:t>PO’s</a:t>
            </a:r>
            <a:r>
              <a:rPr lang="nl-NL" sz="2400" spc="-1" dirty="0">
                <a:solidFill>
                  <a:srgbClr val="000000"/>
                </a:solidFill>
                <a:uFill>
                  <a:solidFill>
                    <a:srgbClr val="FFFFFF"/>
                  </a:solidFill>
                </a:uFill>
                <a:latin typeface="Calibri" panose="020F0502020204030204" pitchFamily="34" charset="0"/>
                <a:cs typeface="Calibri" panose="020F0502020204030204" pitchFamily="34" charset="0"/>
              </a:rPr>
              <a:t> en (kleinere) </a:t>
            </a:r>
            <a:r>
              <a:rPr lang="nl-NL" sz="2400" spc="-1" dirty="0" err="1">
                <a:solidFill>
                  <a:srgbClr val="000000"/>
                </a:solidFill>
                <a:uFill>
                  <a:solidFill>
                    <a:srgbClr val="FFFFFF"/>
                  </a:solidFill>
                </a:uFill>
                <a:latin typeface="Calibri" panose="020F0502020204030204" pitchFamily="34" charset="0"/>
                <a:cs typeface="Calibri" panose="020F0502020204030204" pitchFamily="34" charset="0"/>
              </a:rPr>
              <a:t>SE’s</a:t>
            </a:r>
            <a:r>
              <a:rPr lang="nl-NL" sz="2400" spc="-1" dirty="0">
                <a:solidFill>
                  <a:srgbClr val="000000"/>
                </a:solidFill>
                <a:uFill>
                  <a:solidFill>
                    <a:srgbClr val="FFFFFF"/>
                  </a:solidFill>
                </a:uFill>
                <a:latin typeface="Calibri" panose="020F0502020204030204" pitchFamily="34" charset="0"/>
                <a:cs typeface="Calibri" panose="020F0502020204030204" pitchFamily="34" charset="0"/>
              </a:rPr>
              <a:t> tijdens de lessen </a:t>
            </a:r>
            <a:r>
              <a:rPr lang="nl-NL" sz="2400" spc="-1" dirty="0">
                <a:solidFill>
                  <a:srgbClr val="000000"/>
                </a:solidFill>
                <a:uFill>
                  <a:solidFill>
                    <a:srgbClr val="FFFFFF"/>
                  </a:solidFill>
                </a:uFill>
                <a:latin typeface="Calibri" panose="020F0502020204030204" pitchFamily="34" charset="0"/>
                <a:cs typeface="Calibri" panose="020F0502020204030204" pitchFamily="34" charset="0"/>
                <a:sym typeface="Wingdings" panose="05000000000000000000" pitchFamily="2" charset="2"/>
              </a:rPr>
              <a:t> waar mogelijk gespreid over de lesweken</a:t>
            </a:r>
          </a:p>
          <a:p>
            <a:pPr marL="343080" indent="-342360">
              <a:lnSpc>
                <a:spcPct val="100000"/>
              </a:lnSpc>
              <a:buClr>
                <a:srgbClr val="000000"/>
              </a:buClr>
              <a:buFont typeface="Arial"/>
              <a:buChar char="•"/>
            </a:pPr>
            <a:endParaRPr lang="nl-NL" sz="2400" spc="-1" dirty="0">
              <a:solidFill>
                <a:srgbClr val="000000"/>
              </a:solidFill>
              <a:uFill>
                <a:solidFill>
                  <a:srgbClr val="FFFFFF"/>
                </a:solidFill>
              </a:uFill>
              <a:latin typeface="Calibri" panose="020F0502020204030204" pitchFamily="34" charset="0"/>
              <a:cs typeface="Calibri" panose="020F0502020204030204" pitchFamily="34" charset="0"/>
              <a:sym typeface="Wingdings" panose="05000000000000000000" pitchFamily="2" charset="2"/>
            </a:endParaRPr>
          </a:p>
          <a:p>
            <a:pPr marL="343080" indent="-342360">
              <a:lnSpc>
                <a:spcPct val="100000"/>
              </a:lnSpc>
              <a:buClr>
                <a:srgbClr val="000000"/>
              </a:buClr>
              <a:buFont typeface="Arial"/>
              <a:buChar char="•"/>
            </a:pPr>
            <a:r>
              <a:rPr lang="nl-NL" sz="2400" spc="-1" dirty="0">
                <a:solidFill>
                  <a:srgbClr val="000000"/>
                </a:solidFill>
                <a:uFill>
                  <a:solidFill>
                    <a:srgbClr val="FFFFFF"/>
                  </a:solidFill>
                </a:uFill>
                <a:latin typeface="Calibri"/>
              </a:rPr>
              <a:t>Iedere periode (= 8-9 weken) wordt afgesloten met </a:t>
            </a:r>
            <a:endParaRPr lang="nl-NL" sz="2400" spc="-1">
              <a:solidFill>
                <a:srgbClr val="000000"/>
              </a:solidFill>
              <a:uFill>
                <a:solidFill>
                  <a:srgbClr val="FFFFFF"/>
                </a:solidFill>
              </a:uFill>
              <a:latin typeface="Calibri"/>
            </a:endParaRPr>
          </a:p>
          <a:p>
            <a:pPr marL="720">
              <a:lnSpc>
                <a:spcPct val="100000"/>
              </a:lnSpc>
              <a:buClr>
                <a:srgbClr val="000000"/>
              </a:buClr>
            </a:pPr>
            <a:r>
              <a:rPr lang="nl-NL" sz="2400" spc="-1">
                <a:solidFill>
                  <a:srgbClr val="000000"/>
                </a:solidFill>
                <a:uFill>
                  <a:solidFill>
                    <a:srgbClr val="FFFFFF"/>
                  </a:solidFill>
                </a:uFill>
                <a:latin typeface="Calibri"/>
              </a:rPr>
              <a:t>     </a:t>
            </a:r>
            <a:r>
              <a:rPr lang="nl-NL" sz="2400" spc="-1" dirty="0">
                <a:solidFill>
                  <a:srgbClr val="000000"/>
                </a:solidFill>
                <a:uFill>
                  <a:solidFill>
                    <a:srgbClr val="FFFFFF"/>
                  </a:solidFill>
                </a:uFill>
                <a:latin typeface="Calibri"/>
              </a:rPr>
              <a:t>een SE-week</a:t>
            </a:r>
            <a:endParaRPr lang="nl-NL" sz="1400" b="0" strike="noStrike" spc="-1">
              <a:solidFill>
                <a:srgbClr val="000000"/>
              </a:solidFill>
              <a:uFill>
                <a:solidFill>
                  <a:srgbClr val="FFFFFF"/>
                </a:solidFill>
              </a:uFill>
              <a:latin typeface="Arial"/>
            </a:endParaRPr>
          </a:p>
          <a:p>
            <a:pPr marL="743040" lvl="1" indent="-285120">
              <a:lnSpc>
                <a:spcPct val="100000"/>
              </a:lnSpc>
              <a:buClr>
                <a:srgbClr val="000000"/>
              </a:buClr>
              <a:buFont typeface="Arial"/>
              <a:buChar char="–"/>
            </a:pPr>
            <a:r>
              <a:rPr lang="nl-NL" sz="2000" spc="-1" dirty="0">
                <a:solidFill>
                  <a:srgbClr val="000000"/>
                </a:solidFill>
                <a:uFill>
                  <a:solidFill>
                    <a:srgbClr val="FFFFFF"/>
                  </a:solidFill>
                </a:uFill>
                <a:latin typeface="Calibri"/>
              </a:rPr>
              <a:t>Van woensdag t/m dinsdag (meer dagen om te leren)</a:t>
            </a:r>
            <a:endParaRPr lang="nl-NL" sz="2000" b="0" strike="noStrike" spc="-1" dirty="0">
              <a:solidFill>
                <a:srgbClr val="000000"/>
              </a:solidFill>
              <a:uFill>
                <a:solidFill>
                  <a:srgbClr val="FFFFFF"/>
                </a:solidFill>
              </a:uFill>
              <a:latin typeface="Calibri"/>
            </a:endParaRPr>
          </a:p>
          <a:p>
            <a:pPr marL="743040" lvl="1" indent="-285120">
              <a:lnSpc>
                <a:spcPct val="100000"/>
              </a:lnSpc>
              <a:buClr>
                <a:srgbClr val="000000"/>
              </a:buClr>
              <a:buFont typeface="Arial"/>
              <a:buChar char="–"/>
            </a:pPr>
            <a:r>
              <a:rPr lang="nl-NL" sz="2000" b="0" strike="noStrike" spc="-1">
                <a:solidFill>
                  <a:srgbClr val="000000"/>
                </a:solidFill>
                <a:uFill>
                  <a:solidFill>
                    <a:srgbClr val="FFFFFF"/>
                  </a:solidFill>
                </a:uFill>
                <a:latin typeface="Calibri"/>
              </a:rPr>
              <a:t>Ongeveer 1 SE per examenvak</a:t>
            </a:r>
            <a:endParaRPr lang="nl-NL" sz="2000" b="0" strike="noStrike" spc="-1" dirty="0">
              <a:solidFill>
                <a:srgbClr val="000000"/>
              </a:solidFill>
              <a:uFill>
                <a:solidFill>
                  <a:srgbClr val="FFFFFF"/>
                </a:solidFill>
              </a:uFill>
              <a:latin typeface="Calibri"/>
            </a:endParaRPr>
          </a:p>
          <a:p>
            <a:pPr marL="743040" lvl="1" indent="-285120">
              <a:lnSpc>
                <a:spcPct val="100000"/>
              </a:lnSpc>
              <a:buClr>
                <a:srgbClr val="000000"/>
              </a:buClr>
              <a:buFont typeface="Arial"/>
              <a:buChar char="–"/>
            </a:pPr>
            <a:r>
              <a:rPr lang="nl-NL" sz="2000" b="0" strike="noStrike" spc="-1" dirty="0">
                <a:solidFill>
                  <a:srgbClr val="000000"/>
                </a:solidFill>
                <a:uFill>
                  <a:solidFill>
                    <a:srgbClr val="FFFFFF"/>
                  </a:solidFill>
                </a:uFill>
                <a:latin typeface="Calibri"/>
              </a:rPr>
              <a:t>Geen les</a:t>
            </a:r>
          </a:p>
          <a:p>
            <a:pPr marL="743040" lvl="1" indent="-285120">
              <a:buClr>
                <a:srgbClr val="000000"/>
              </a:buClr>
              <a:buFont typeface="Arial"/>
              <a:buChar char="–"/>
            </a:pPr>
            <a:r>
              <a:rPr lang="nl-NL" sz="2000" spc="-1" dirty="0">
                <a:solidFill>
                  <a:srgbClr val="000000"/>
                </a:solidFill>
                <a:uFill>
                  <a:solidFill>
                    <a:srgbClr val="FFFFFF"/>
                  </a:solidFill>
                </a:uFill>
                <a:latin typeface="Calibri" panose="020F0502020204030204" pitchFamily="34" charset="0"/>
                <a:cs typeface="Calibri" panose="020F0502020204030204" pitchFamily="34" charset="0"/>
              </a:rPr>
              <a:t>Presentaties, mondelinge examens, etc. in de eerste week van de volgende periode</a:t>
            </a:r>
          </a:p>
          <a:p>
            <a:pPr marL="743040" lvl="1" indent="-285120">
              <a:lnSpc>
                <a:spcPct val="100000"/>
              </a:lnSpc>
              <a:buClr>
                <a:srgbClr val="000000"/>
              </a:buClr>
              <a:buFont typeface="Arial"/>
              <a:buChar char="–"/>
            </a:pPr>
            <a:r>
              <a:rPr lang="nl-NL" sz="2000" spc="-1" dirty="0">
                <a:solidFill>
                  <a:srgbClr val="000000"/>
                </a:solidFill>
                <a:uFill>
                  <a:solidFill>
                    <a:srgbClr val="FFFFFF"/>
                  </a:solidFill>
                </a:uFill>
                <a:latin typeface="Calibri"/>
              </a:rPr>
              <a:t>Inhalen? In week 3 of 4 van de volgende periode</a:t>
            </a:r>
            <a:endParaRPr lang="nl-NL" sz="1400" spc="-1" dirty="0">
              <a:solidFill>
                <a:srgbClr val="000000"/>
              </a:solidFill>
              <a:uFill>
                <a:solidFill>
                  <a:srgbClr val="FFFFFF"/>
                </a:solidFill>
              </a:uFill>
              <a:latin typeface="Arial"/>
            </a:endParaRPr>
          </a:p>
          <a:p>
            <a:pPr>
              <a:lnSpc>
                <a:spcPct val="100000"/>
              </a:lnSpc>
            </a:pPr>
            <a:endParaRPr lang="nl-NL" sz="1400" b="0" strike="noStrike" spc="-1" dirty="0">
              <a:solidFill>
                <a:srgbClr val="000000"/>
              </a:solidFill>
              <a:uFill>
                <a:solidFill>
                  <a:srgbClr val="FFFFFF"/>
                </a:solidFill>
              </a:uFill>
              <a:latin typeface="Arial"/>
            </a:endParaRPr>
          </a:p>
          <a:p>
            <a:pPr>
              <a:lnSpc>
                <a:spcPct val="100000"/>
              </a:lnSpc>
            </a:pPr>
            <a:endParaRPr lang="nl-NL" sz="1400" spc="-1" dirty="0">
              <a:solidFill>
                <a:srgbClr val="000000"/>
              </a:solidFill>
              <a:uFill>
                <a:solidFill>
                  <a:srgbClr val="FFFFFF"/>
                </a:solidFill>
              </a:uFill>
              <a:latin typeface="Arial"/>
            </a:endParaRPr>
          </a:p>
          <a:p>
            <a:pPr>
              <a:lnSpc>
                <a:spcPct val="100000"/>
              </a:lnSpc>
            </a:pPr>
            <a:endParaRPr lang="nl-NL" sz="1400" b="0" strike="noStrike" spc="-1" dirty="0">
              <a:solidFill>
                <a:srgbClr val="000000"/>
              </a:solidFill>
              <a:uFill>
                <a:solidFill>
                  <a:srgbClr val="FFFFFF"/>
                </a:solidFill>
              </a:uFill>
              <a:latin typeface="Arial"/>
            </a:endParaRPr>
          </a:p>
          <a:p>
            <a:pPr marL="720">
              <a:buClr>
                <a:srgbClr val="000000"/>
              </a:buClr>
            </a:pPr>
            <a:r>
              <a:rPr lang="nl-NL" sz="2000" i="1" spc="-1" dirty="0">
                <a:solidFill>
                  <a:srgbClr val="000000"/>
                </a:solidFill>
                <a:uFill>
                  <a:solidFill>
                    <a:srgbClr val="FFFFFF"/>
                  </a:solidFill>
                </a:uFill>
                <a:latin typeface="Calibri" panose="020F0502020204030204" pitchFamily="34" charset="0"/>
                <a:cs typeface="Calibri" panose="020F0502020204030204" pitchFamily="34" charset="0"/>
              </a:rPr>
              <a:t>Na SE-week 3 examentraining, daarna Centraal Schriftelijk Eindexamen</a:t>
            </a:r>
          </a:p>
        </p:txBody>
      </p:sp>
    </p:spTree>
  </p:cSld>
  <p:clrMapOvr>
    <a:masterClrMapping/>
  </p:clrMapOvr>
  <p:transition spd="med">
    <p:cover dir="u"/>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A3126F79E24B5438BE840514A080893" ma:contentTypeVersion="6" ma:contentTypeDescription="Een nieuw document maken." ma:contentTypeScope="" ma:versionID="f199adabba2164e81b7fe4552b9cc4b4">
  <xsd:schema xmlns:xsd="http://www.w3.org/2001/XMLSchema" xmlns:xs="http://www.w3.org/2001/XMLSchema" xmlns:p="http://schemas.microsoft.com/office/2006/metadata/properties" xmlns:ns2="a29c24e8-66df-4f87-9b05-29d518ccc7e3" xmlns:ns3="CFAAA439-5E34-4D51-A318-077744415C13" xmlns:ns4="ceece4d4-028c-43b9-81ca-a58f2e7f282c" xmlns:ns5="cfaaa439-5e34-4d51-a318-077744415c13" targetNamespace="http://schemas.microsoft.com/office/2006/metadata/properties" ma:root="true" ma:fieldsID="851c9aefe14c09ea0ac5deae00ee7b2c" ns2:_="" ns3:_="" ns4:_="" ns5:_="">
    <xsd:import namespace="a29c24e8-66df-4f87-9b05-29d518ccc7e3"/>
    <xsd:import namespace="CFAAA439-5E34-4D51-A318-077744415C13"/>
    <xsd:import namespace="ceece4d4-028c-43b9-81ca-a58f2e7f282c"/>
    <xsd:import namespace="cfaaa439-5e34-4d51-a318-077744415c1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5:MediaServiceDateTaken" minOccurs="0"/>
                <xsd:element ref="ns5:MediaLengthInSeconds"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c24e8-66df-4f87-9b05-29d518ccc7e3"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AAA439-5E34-4D51-A318-077744415C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ece4d4-028c-43b9-81ca-a58f2e7f282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aaa439-5e34-4d51-a318-077744415c13" elementFormDefault="qualified">
    <xsd:import namespace="http://schemas.microsoft.com/office/2006/documentManagement/types"/>
    <xsd:import namespace="http://schemas.microsoft.com/office/infopath/2007/PartnerControls"/>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29c24e8-66df-4f87-9b05-29d518ccc7e3">THJKSMXVWXN3-1816319756-151</_dlc_DocId>
    <_dlc_DocIdUrl xmlns="a29c24e8-66df-4f87-9b05-29d518ccc7e3">
      <Url>https://msa2.sharepoint.com/sites/ivko/106/_layouts/15/DocIdRedir.aspx?ID=THJKSMXVWXN3-1816319756-151</Url>
      <Description>THJKSMXVWXN3-1816319756-151</Description>
    </_dlc_DocIdUrl>
    <SharedWithUsers xmlns="ceece4d4-028c-43b9-81ca-a58f2e7f282c">
      <UserInfo>
        <DisplayName>Marie Mart Roijackers</DisplayName>
        <AccountId>360</AccountId>
        <AccountType/>
      </UserInfo>
      <UserInfo>
        <DisplayName>Francis Meijer</DisplayName>
        <AccountId>416</AccountId>
        <AccountType/>
      </UserInfo>
      <UserInfo>
        <DisplayName>Koen Schaap</DisplayName>
        <AccountId>346</AccountId>
        <AccountType/>
      </UserInfo>
      <UserInfo>
        <DisplayName>Maureen Gefken</DisplayName>
        <AccountId>377</AccountId>
        <AccountType/>
      </UserInfo>
    </SharedWithUsers>
  </documentManagement>
</p:properties>
</file>

<file path=customXml/itemProps1.xml><?xml version="1.0" encoding="utf-8"?>
<ds:datastoreItem xmlns:ds="http://schemas.openxmlformats.org/officeDocument/2006/customXml" ds:itemID="{6A1D704B-665B-4713-A790-9E45259BA0AA}">
  <ds:schemaRefs>
    <ds:schemaRef ds:uri="http://schemas.microsoft.com/sharepoint/v3/contenttype/forms"/>
  </ds:schemaRefs>
</ds:datastoreItem>
</file>

<file path=customXml/itemProps2.xml><?xml version="1.0" encoding="utf-8"?>
<ds:datastoreItem xmlns:ds="http://schemas.openxmlformats.org/officeDocument/2006/customXml" ds:itemID="{FEADCA64-0FF0-4B98-8235-9BBF9190A80C}">
  <ds:schemaRefs>
    <ds:schemaRef ds:uri="http://schemas.microsoft.com/sharepoint/events"/>
  </ds:schemaRefs>
</ds:datastoreItem>
</file>

<file path=customXml/itemProps3.xml><?xml version="1.0" encoding="utf-8"?>
<ds:datastoreItem xmlns:ds="http://schemas.openxmlformats.org/officeDocument/2006/customXml" ds:itemID="{A87A8AF1-57FF-48F8-A9EB-66482014057E}">
  <ds:schemaRefs>
    <ds:schemaRef ds:uri="CFAAA439-5E34-4D51-A318-077744415C13"/>
    <ds:schemaRef ds:uri="a29c24e8-66df-4f87-9b05-29d518ccc7e3"/>
    <ds:schemaRef ds:uri="ceece4d4-028c-43b9-81ca-a58f2e7f282c"/>
    <ds:schemaRef ds:uri="cfaaa439-5e34-4d51-a318-077744415c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C459232-0EF9-4DBA-9F5A-1F5CBA5C92AD}">
  <ds:schemaRefs>
    <ds:schemaRef ds:uri="http://purl.org/dc/elements/1.1/"/>
    <ds:schemaRef ds:uri="cfaaa439-5e34-4d51-a318-077744415c13"/>
    <ds:schemaRef ds:uri="http://schemas.microsoft.com/office/2006/documentManagement/types"/>
    <ds:schemaRef ds:uri="ceece4d4-028c-43b9-81ca-a58f2e7f282c"/>
    <ds:schemaRef ds:uri="http://purl.org/dc/terms/"/>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CFAAA439-5E34-4D51-A318-077744415C13"/>
    <ds:schemaRef ds:uri="a29c24e8-66df-4f87-9b05-29d518ccc7e3"/>
  </ds:schemaRefs>
</ds:datastoreItem>
</file>

<file path=docProps/app.xml><?xml version="1.0" encoding="utf-8"?>
<Properties xmlns="http://schemas.openxmlformats.org/officeDocument/2006/extended-properties" xmlns:vt="http://schemas.openxmlformats.org/officeDocument/2006/docPropsVTypes">
  <Template/>
  <TotalTime>7716</TotalTime>
  <Words>1510</Words>
  <Application>Microsoft Office PowerPoint</Application>
  <PresentationFormat>Diavoorstelling (4:3)</PresentationFormat>
  <Paragraphs>351</Paragraphs>
  <Slides>38</Slides>
  <Notes>5</Notes>
  <HiddenSlides>0</HiddenSlides>
  <MMClips>1</MMClips>
  <ScaleCrop>false</ScaleCrop>
  <HeadingPairs>
    <vt:vector size="4" baseType="variant">
      <vt:variant>
        <vt:lpstr>Thema</vt:lpstr>
      </vt:variant>
      <vt:variant>
        <vt:i4>4</vt:i4>
      </vt:variant>
      <vt:variant>
        <vt:lpstr>Diatitels</vt:lpstr>
      </vt:variant>
      <vt:variant>
        <vt:i4>38</vt:i4>
      </vt:variant>
    </vt:vector>
  </HeadingPairs>
  <TitlesOfParts>
    <vt:vector size="42" baseType="lpstr">
      <vt:lpstr>Office Theme</vt:lpstr>
      <vt:lpstr>Office Theme</vt:lpstr>
      <vt:lpstr>1_Facet</vt:lpstr>
      <vt:lpstr>Galerie</vt:lpstr>
      <vt:lpstr>PowerPoint-presentatie</vt:lpstr>
      <vt:lpstr>PowerPoint-presentatie</vt:lpstr>
      <vt:lpstr>Aantekeningen maken? </vt:lpstr>
      <vt:lpstr>VOORAF</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Verschil met de 3e klas:  minder cijfers</vt:lpstr>
      <vt:lpstr>Het rekenexamen in de D</vt:lpstr>
      <vt:lpstr>Belangrijke en interessante data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ALLE INFORMATIE op een rij </vt:lpstr>
      <vt:lpstr>Ziekmelden</vt:lpstr>
      <vt:lpstr>Verzuim </vt:lpstr>
      <vt:lpstr>Te laat of ongeoorloofd absent</vt:lpstr>
      <vt:lpstr>Vakanties: IVKO WEBSITE</vt:lpstr>
      <vt:lpstr>PowerPoint-presentatie</vt:lpstr>
      <vt:lpstr>  Tijd om met de mentoren te spreken,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Schoolexamens</dc:title>
  <dc:creator>Benno Breeuwer</dc:creator>
  <cp:lastModifiedBy>Frank 't Hart</cp:lastModifiedBy>
  <cp:revision>13</cp:revision>
  <dcterms:created xsi:type="dcterms:W3CDTF">2012-09-30T10:17:07Z</dcterms:created>
  <dcterms:modified xsi:type="dcterms:W3CDTF">2023-09-18T12:21:05Z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Diavoorstelling (4:3)</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y fmtid="{D5CDD505-2E9C-101B-9397-08002B2CF9AE}" pid="12" name="ContentTypeId">
    <vt:lpwstr>0x010100BA3126F79E24B5438BE840514A080893</vt:lpwstr>
  </property>
  <property fmtid="{D5CDD505-2E9C-101B-9397-08002B2CF9AE}" pid="13" name="_dlc_DocIdItemGuid">
    <vt:lpwstr>3a1f9c4c-2eb2-487f-9657-90aa06375287</vt:lpwstr>
  </property>
</Properties>
</file>